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76" r:id="rId3"/>
    <p:sldId id="277" r:id="rId4"/>
    <p:sldId id="257" r:id="rId5"/>
    <p:sldId id="264" r:id="rId6"/>
    <p:sldId id="275" r:id="rId7"/>
    <p:sldId id="268" r:id="rId8"/>
    <p:sldId id="260" r:id="rId9"/>
    <p:sldId id="259" r:id="rId10"/>
    <p:sldId id="270" r:id="rId11"/>
    <p:sldId id="274" r:id="rId12"/>
    <p:sldId id="262" r:id="rId13"/>
    <p:sldId id="272" r:id="rId14"/>
    <p:sldId id="271" r:id="rId15"/>
    <p:sldId id="26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B1FEDFC-7220-4048-BF45-19DF89AF382A}" v="18" dt="2023-01-11T13:54:11.0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985" autoAdjust="0"/>
  </p:normalViewPr>
  <p:slideViewPr>
    <p:cSldViewPr>
      <p:cViewPr varScale="1">
        <p:scale>
          <a:sx n="57" d="100"/>
          <a:sy n="57" d="100"/>
        </p:scale>
        <p:origin x="1540" y="2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 Pilcher" userId="19c929d7-9465-4317-aa9f-6fc993c1de2f" providerId="ADAL" clId="{9B1FEDFC-7220-4048-BF45-19DF89AF382A}"/>
    <pc:docChg chg="custSel modMainMaster">
      <pc:chgData name="D Pilcher" userId="19c929d7-9465-4317-aa9f-6fc993c1de2f" providerId="ADAL" clId="{9B1FEDFC-7220-4048-BF45-19DF89AF382A}" dt="2023-01-11T13:54:11.087" v="61"/>
      <pc:docMkLst>
        <pc:docMk/>
      </pc:docMkLst>
      <pc:sldMasterChg chg="addSp modSp mod">
        <pc:chgData name="D Pilcher" userId="19c929d7-9465-4317-aa9f-6fc993c1de2f" providerId="ADAL" clId="{9B1FEDFC-7220-4048-BF45-19DF89AF382A}" dt="2023-01-11T13:54:11.087" v="61"/>
        <pc:sldMasterMkLst>
          <pc:docMk/>
          <pc:sldMasterMk cId="3085249698" sldId="2147483660"/>
        </pc:sldMasterMkLst>
        <pc:spChg chg="add mod ord modVis">
          <ac:chgData name="D Pilcher" userId="19c929d7-9465-4317-aa9f-6fc993c1de2f" providerId="ADAL" clId="{9B1FEDFC-7220-4048-BF45-19DF89AF382A}" dt="2023-01-11T13:54:11.070" v="30"/>
          <ac:spMkLst>
            <pc:docMk/>
            <pc:sldMasterMk cId="3085249698" sldId="2147483660"/>
            <ac:spMk id="7" creationId="{1B509631-B303-48B1-84B4-78D02488A967}"/>
          </ac:spMkLst>
        </pc:spChg>
        <pc:spChg chg="add mod ord modVis">
          <ac:chgData name="D Pilcher" userId="19c929d7-9465-4317-aa9f-6fc993c1de2f" providerId="ADAL" clId="{9B1FEDFC-7220-4048-BF45-19DF89AF382A}" dt="2023-01-11T13:54:11.087" v="61"/>
          <ac:spMkLst>
            <pc:docMk/>
            <pc:sldMasterMk cId="3085249698" sldId="2147483660"/>
            <ac:spMk id="8" creationId="{DDF24067-8E51-4458-967E-BD2F4C9CFF62}"/>
          </ac:spMkLst>
        </pc:sp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691B7F-4960-4321-9D08-0EC82C9AC05E}" type="datetimeFigureOut">
              <a:rPr lang="en-GB" smtClean="0"/>
              <a:t>11/01/2023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11B4CD-AA80-4D59-AB67-E528A8D1B24B}" type="slidenum">
              <a:rPr lang="en-GB" smtClean="0"/>
              <a:t>‹#›</a:t>
            </a:fld>
            <a:endParaRPr lang="en-GB"/>
          </a:p>
        </p:txBody>
      </p:sp>
    </p:spTree>
    <p:extLst>
      <p:ext uri="{BB962C8B-B14F-4D97-AF65-F5344CB8AC3E}">
        <p14:creationId xmlns:p14="http://schemas.microsoft.com/office/powerpoint/2010/main" val="593226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11B4CD-AA80-4D59-AB67-E528A8D1B24B}" type="slidenum">
              <a:rPr lang="en-GB" smtClean="0"/>
              <a:t>4</a:t>
            </a:fld>
            <a:endParaRPr lang="en-GB"/>
          </a:p>
        </p:txBody>
      </p:sp>
    </p:spTree>
    <p:extLst>
      <p:ext uri="{BB962C8B-B14F-4D97-AF65-F5344CB8AC3E}">
        <p14:creationId xmlns:p14="http://schemas.microsoft.com/office/powerpoint/2010/main" val="2111428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can be started as soon as a child can sit up.</a:t>
            </a:r>
          </a:p>
          <a:p>
            <a:r>
              <a:rPr lang="en-GB" dirty="0"/>
              <a:t>Good fluid input.</a:t>
            </a:r>
          </a:p>
          <a:p>
            <a:pPr algn="just">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7-12 months		600ml-600mls</a:t>
            </a:r>
          </a:p>
          <a:p>
            <a:pPr algn="just">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1-3 years		900mls-1000mls</a:t>
            </a:r>
          </a:p>
          <a:p>
            <a:pPr algn="just">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4-8 years		1000ml-1400ml</a:t>
            </a:r>
          </a:p>
          <a:p>
            <a:pPr algn="just">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9-13 years		1200ml-2300ml</a:t>
            </a:r>
          </a:p>
          <a:p>
            <a:pPr algn="just">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14-18 years		1400ml-3200ml</a:t>
            </a:r>
          </a:p>
          <a:p>
            <a:pPr algn="just">
              <a:lnSpc>
                <a:spcPct val="115000"/>
              </a:lnSpc>
              <a:spcAft>
                <a:spcPts val="10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4400" dirty="0"/>
              <a:t>Stage 1 Establishing healthy habits with eating and drinking.</a:t>
            </a:r>
          </a:p>
          <a:p>
            <a:r>
              <a:rPr lang="en-US" sz="4400" dirty="0"/>
              <a:t>Sitting on the potty or toilet at regular intervals after meals is a good time to start and encourage good sitting position. </a:t>
            </a:r>
          </a:p>
          <a:p>
            <a:r>
              <a:rPr lang="en-US" sz="4400" dirty="0"/>
              <a:t>No expectation to use potty/toilet</a:t>
            </a:r>
          </a:p>
          <a:p>
            <a:r>
              <a:rPr lang="en-US" sz="4400" dirty="0"/>
              <a:t>Equipment needed, e.g. toilet insert, step, or specialist equipment if needed.</a:t>
            </a:r>
          </a:p>
          <a:p>
            <a:r>
              <a:rPr lang="en-US" sz="4400" dirty="0"/>
              <a:t>Changing the child stood up in the bathroom enables them to be more aware of the connection between wees, poos and the toilet. Flush nappy contents down the toilet if able.</a:t>
            </a:r>
          </a:p>
          <a:p>
            <a:r>
              <a:rPr lang="en-US" sz="4400" dirty="0"/>
              <a:t>Learning about wet and dry.</a:t>
            </a:r>
          </a:p>
          <a:p>
            <a:r>
              <a:rPr lang="en-US" sz="4400" dirty="0"/>
              <a:t>Using the same language and an open door toilet policy within the house </a:t>
            </a:r>
          </a:p>
          <a:p>
            <a:endParaRPr lang="en-US" sz="4400" dirty="0"/>
          </a:p>
          <a:p>
            <a:r>
              <a:rPr lang="en-US" sz="4400" dirty="0"/>
              <a:t>Stage 2</a:t>
            </a:r>
          </a:p>
          <a:p>
            <a:r>
              <a:rPr lang="en-US" sz="4400" dirty="0"/>
              <a:t>Sitting on the potty/toilet for a goal time of 2 minutes. 5 minutes should be the maximum. This is to encourage potty/toilet sitting to become routine part of the day</a:t>
            </a:r>
          </a:p>
          <a:p>
            <a:endParaRPr lang="en-US" sz="4400" dirty="0"/>
          </a:p>
          <a:p>
            <a:r>
              <a:rPr lang="en-US" sz="4400" dirty="0"/>
              <a:t>Dressing and undressing. Learning to pull pants up and down</a:t>
            </a:r>
          </a:p>
          <a:p>
            <a:endParaRPr lang="en-US" sz="4400" dirty="0"/>
          </a:p>
          <a:p>
            <a:r>
              <a:rPr lang="en-US" sz="4400" dirty="0"/>
              <a:t>Knowing how to use the potty/toilet, for example flushing. Sequence of steps for going to and using the toilet. Open Door policy and social stories/PEC cards.</a:t>
            </a:r>
          </a:p>
          <a:p>
            <a:endParaRPr lang="en-US" sz="4400" dirty="0"/>
          </a:p>
          <a:p>
            <a:r>
              <a:rPr lang="en-US" sz="4400" dirty="0"/>
              <a:t>Rewards are an important tool for teaching toilet skills, they  give positive feedback and help with motivation. The result is an increasing likelihood of the skill being repeated.</a:t>
            </a:r>
          </a:p>
          <a:p>
            <a:endParaRPr lang="en-US" sz="4400" dirty="0"/>
          </a:p>
          <a:p>
            <a:r>
              <a:rPr lang="en-US" sz="4400" dirty="0"/>
              <a:t>Rewards need to be appropriate, achievable remain motivating and may need regular changing or rotating every couple of days. Keep the reward specifically for the toilet skill and combine with lots of praise which is specific, such as ‘well done for sitting on the potty/toilet’ or ‘well done, you have done a wee in the toilet’.</a:t>
            </a:r>
          </a:p>
          <a:p>
            <a:endParaRPr lang="en-US" sz="4400" dirty="0"/>
          </a:p>
          <a:p>
            <a:r>
              <a:rPr lang="en-US" sz="4400" dirty="0"/>
              <a:t>Rewards should be gradually phased out as the child masters the skill.</a:t>
            </a:r>
          </a:p>
          <a:p>
            <a:endParaRPr lang="en-US" sz="4400" dirty="0"/>
          </a:p>
          <a:p>
            <a:endParaRPr lang="en-GB" dirty="0"/>
          </a:p>
        </p:txBody>
      </p:sp>
      <p:sp>
        <p:nvSpPr>
          <p:cNvPr id="4" name="Slide Number Placeholder 3"/>
          <p:cNvSpPr>
            <a:spLocks noGrp="1"/>
          </p:cNvSpPr>
          <p:nvPr>
            <p:ph type="sldNum" sz="quarter" idx="5"/>
          </p:nvPr>
        </p:nvSpPr>
        <p:spPr/>
        <p:txBody>
          <a:bodyPr/>
          <a:lstStyle/>
          <a:p>
            <a:fld id="{7A11B4CD-AA80-4D59-AB67-E528A8D1B24B}" type="slidenum">
              <a:rPr lang="en-GB" smtClean="0"/>
              <a:t>5</a:t>
            </a:fld>
            <a:endParaRPr lang="en-GB"/>
          </a:p>
        </p:txBody>
      </p:sp>
    </p:spTree>
    <p:extLst>
      <p:ext uri="{BB962C8B-B14F-4D97-AF65-F5344CB8AC3E}">
        <p14:creationId xmlns:p14="http://schemas.microsoft.com/office/powerpoint/2010/main" val="2650325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Step 3</a:t>
            </a:r>
          </a:p>
          <a:p>
            <a:pPr marL="0" indent="0">
              <a:buNone/>
            </a:pPr>
            <a:endParaRPr lang="en-US" sz="1200" dirty="0"/>
          </a:p>
          <a:p>
            <a:r>
              <a:rPr lang="en-US" sz="1200" dirty="0"/>
              <a:t>Raising awareness of wet and dry – talking about wet and dry nappies when changing and wet and dry hands when washing.</a:t>
            </a:r>
          </a:p>
          <a:p>
            <a:endParaRPr lang="en-US" sz="1200" dirty="0"/>
          </a:p>
          <a:p>
            <a:r>
              <a:rPr lang="en-US" sz="1200" dirty="0"/>
              <a:t>Identifying the child’s habits - how long they can stay dry for and if there is a regular time when they have their bowels opened. Putting folded pieces of kitchen roll in the nappy and keeping a note hourly, as well as recording fluid input. This needs to be done for at least three full days (they do not need to be consecutive days). The child can be involved in the checking process. </a:t>
            </a:r>
          </a:p>
          <a:p>
            <a:pPr marL="0" indent="0">
              <a:buNone/>
            </a:pPr>
            <a:endParaRPr lang="en-US" sz="1200" dirty="0"/>
          </a:p>
          <a:p>
            <a:r>
              <a:rPr lang="en-US" sz="1200" dirty="0"/>
              <a:t>Look for patterns, even if there is no clear pattern it should give an idea of how often they wee, this should give a guide to how often to go to the toilet</a:t>
            </a:r>
          </a:p>
          <a:p>
            <a:endParaRPr lang="en-US" dirty="0"/>
          </a:p>
          <a:p>
            <a:r>
              <a:rPr lang="en-US" dirty="0"/>
              <a:t>Step 4</a:t>
            </a:r>
          </a:p>
          <a:p>
            <a:r>
              <a:rPr lang="en-US" sz="1200" dirty="0"/>
              <a:t>Children should use pants or washable pants in this stage and nappies only for night time. Accidents are part of the learning process. Have a plan on how to deal with accidents including minimum fuss and conversation. Boys recommend start with always sitting.</a:t>
            </a:r>
          </a:p>
          <a:p>
            <a:endParaRPr lang="en-US" sz="1200" dirty="0"/>
          </a:p>
          <a:p>
            <a:r>
              <a:rPr lang="en-US" sz="1200" dirty="0"/>
              <a:t>Use an individual toileting routine, timed drinks and toileting, sitting after meals for poos. Larger drinks to start with to increase the likelihood of wees on the toilet.</a:t>
            </a:r>
          </a:p>
          <a:p>
            <a:endParaRPr lang="en-US" sz="1200" dirty="0"/>
          </a:p>
          <a:p>
            <a:r>
              <a:rPr lang="en-US" sz="1200" dirty="0"/>
              <a:t>It advises an intensive three days to focus on toilet training and after the initial period to stick to the routine both at home and out of the home. This includes teaching children to use unfamiliar toilets.</a:t>
            </a:r>
          </a:p>
          <a:p>
            <a:pPr marL="0" indent="0">
              <a:buNone/>
            </a:pPr>
            <a:endParaRPr lang="en-US" sz="1200" dirty="0"/>
          </a:p>
          <a:p>
            <a:r>
              <a:rPr lang="en-US" sz="1200" dirty="0"/>
              <a:t>Parents can keep a record of success and accidents to monitor progress. With reliable using of the toilet prompting them to go can be faded out but this could take several months.</a:t>
            </a:r>
          </a:p>
          <a:p>
            <a:endParaRPr lang="en-US" sz="1200" dirty="0"/>
          </a:p>
          <a:p>
            <a:r>
              <a:rPr lang="en-US" sz="1200" dirty="0"/>
              <a:t>Remember bottom wiping. Parents can use guided wiping to help their child learn the skill. Practice reaching round to their bottom during dressing to practice the right action. Use the same set of instructions for wiping every time.</a:t>
            </a:r>
          </a:p>
          <a:p>
            <a:endParaRPr lang="en-US" sz="1200" dirty="0"/>
          </a:p>
          <a:p>
            <a:r>
              <a:rPr lang="en-US" sz="1200" dirty="0"/>
              <a:t>Step 5</a:t>
            </a:r>
          </a:p>
          <a:p>
            <a:r>
              <a:rPr lang="en-GB" dirty="0"/>
              <a:t>This is a complex interaction between body and brain.</a:t>
            </a:r>
          </a:p>
          <a:p>
            <a:r>
              <a:rPr lang="en-GB" dirty="0"/>
              <a:t>Children should be reliably dry during the day for at least 6 months prior to tackling night time wetting. They will needs to develop the skill of responding to sensations while sleeping, either by waking or holding on until holding on till morning</a:t>
            </a:r>
          </a:p>
          <a:p>
            <a:r>
              <a:rPr lang="en-GB" dirty="0"/>
              <a:t>Discourage over-drinking before bed. Don’t restrict fluids but the last drink should be around one hour before bed.</a:t>
            </a:r>
          </a:p>
          <a:p>
            <a:r>
              <a:rPr lang="en-GB" dirty="0"/>
              <a:t>If the child takes a drink to bed they will need to be weaned off it.</a:t>
            </a:r>
          </a:p>
          <a:p>
            <a:r>
              <a:rPr lang="en-GB" dirty="0"/>
              <a:t>The child should be taken to the toilet just before bed.</a:t>
            </a:r>
          </a:p>
          <a:p>
            <a:r>
              <a:rPr lang="en-GB" dirty="0"/>
              <a:t>Parents should not wake/lift a child to use the toilet. Children will have no memory of this in the morning and it is counter productive.</a:t>
            </a:r>
          </a:p>
          <a:p>
            <a:r>
              <a:rPr lang="en-GB" dirty="0"/>
              <a:t> Children should be assessed for constipation if they are reliably dry during the day but remain wet at night. (Rodgers 2017)</a:t>
            </a:r>
          </a:p>
          <a:p>
            <a:endParaRPr lang="en-GB" dirty="0"/>
          </a:p>
          <a:p>
            <a:pPr marL="0" indent="0">
              <a:buNone/>
            </a:pPr>
            <a:endParaRPr lang="en-GB" dirty="0"/>
          </a:p>
          <a:p>
            <a:endParaRPr lang="en-US" sz="1200" dirty="0"/>
          </a:p>
          <a:p>
            <a:pPr marL="0" indent="0">
              <a:buNone/>
            </a:pPr>
            <a:endParaRPr lang="en-US" sz="1200" dirty="0"/>
          </a:p>
          <a:p>
            <a:endParaRPr lang="en-GB" dirty="0"/>
          </a:p>
        </p:txBody>
      </p:sp>
      <p:sp>
        <p:nvSpPr>
          <p:cNvPr id="4" name="Slide Number Placeholder 3"/>
          <p:cNvSpPr>
            <a:spLocks noGrp="1"/>
          </p:cNvSpPr>
          <p:nvPr>
            <p:ph type="sldNum" sz="quarter" idx="5"/>
          </p:nvPr>
        </p:nvSpPr>
        <p:spPr/>
        <p:txBody>
          <a:bodyPr/>
          <a:lstStyle/>
          <a:p>
            <a:fld id="{7A11B4CD-AA80-4D59-AB67-E528A8D1B24B}" type="slidenum">
              <a:rPr lang="en-GB" smtClean="0"/>
              <a:t>6</a:t>
            </a:fld>
            <a:endParaRPr lang="en-GB"/>
          </a:p>
        </p:txBody>
      </p:sp>
    </p:spTree>
    <p:extLst>
      <p:ext uri="{BB962C8B-B14F-4D97-AF65-F5344CB8AC3E}">
        <p14:creationId xmlns:p14="http://schemas.microsoft.com/office/powerpoint/2010/main" val="24824671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Children should be encouraged to sit on a potty or toilet when they are able to sit with or without aids.</a:t>
            </a:r>
          </a:p>
          <a:p>
            <a:r>
              <a:rPr lang="en-GB" sz="1200" dirty="0"/>
              <a:t>All toileting and nappy changing should be done within the toilet environment and the child should stand if they are able to do so. At all nappy changes children should be sat on the toilet and hands washed. Any solid nappy contents should be flushed down the toilet in the presence of the child.</a:t>
            </a:r>
          </a:p>
          <a:p>
            <a:r>
              <a:rPr lang="en-GB" sz="1200" dirty="0"/>
              <a:t>Consistent reinforcement that the toilet is the place for wees and poos should be maintained and the same communication should be used at all settings.</a:t>
            </a:r>
          </a:p>
          <a:p>
            <a:r>
              <a:rPr lang="en-GB" sz="1200" dirty="0"/>
              <a:t>Social stories and PEC cards should be used.</a:t>
            </a:r>
          </a:p>
          <a:p>
            <a:r>
              <a:rPr lang="en-GB" sz="1200" dirty="0"/>
              <a:t>Children should not be asked if they want to go to the toilet but should have a consistent toilet routine until they are able to communicate their need to go to the toilet. (Bladder and Bowel UK)</a:t>
            </a:r>
          </a:p>
          <a:p>
            <a:endParaRPr lang="en-GB" dirty="0"/>
          </a:p>
        </p:txBody>
      </p:sp>
      <p:sp>
        <p:nvSpPr>
          <p:cNvPr id="4" name="Slide Number Placeholder 3"/>
          <p:cNvSpPr>
            <a:spLocks noGrp="1"/>
          </p:cNvSpPr>
          <p:nvPr>
            <p:ph type="sldNum" sz="quarter" idx="10"/>
          </p:nvPr>
        </p:nvSpPr>
        <p:spPr/>
        <p:txBody>
          <a:bodyPr/>
          <a:lstStyle/>
          <a:p>
            <a:fld id="{7A11B4CD-AA80-4D59-AB67-E528A8D1B24B}" type="slidenum">
              <a:rPr lang="en-GB" smtClean="0"/>
              <a:t>8</a:t>
            </a:fld>
            <a:endParaRPr lang="en-GB"/>
          </a:p>
        </p:txBody>
      </p:sp>
    </p:spTree>
    <p:extLst>
      <p:ext uri="{BB962C8B-B14F-4D97-AF65-F5344CB8AC3E}">
        <p14:creationId xmlns:p14="http://schemas.microsoft.com/office/powerpoint/2010/main" val="1777234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9F29C-0654-3237-78BD-B8F3894CBD9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E3121AD-82B1-E24E-74BC-D75D9CC9724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354AF4F-E8D0-73FD-BE4D-04BD074061D0}"/>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5" name="Footer Placeholder 4">
            <a:extLst>
              <a:ext uri="{FF2B5EF4-FFF2-40B4-BE49-F238E27FC236}">
                <a16:creationId xmlns:a16="http://schemas.microsoft.com/office/drawing/2014/main" id="{27852B56-E553-3A99-1420-A00513991F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A3D605-4A4B-A392-7A22-8139E95EEFC2}"/>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1935868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F631F-5E52-B4E6-C029-BF00C7E60A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CFB482-A73D-22E0-BFF1-B3BF80E3B45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467730-3FFE-7664-871E-7FB587382C47}"/>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5" name="Footer Placeholder 4">
            <a:extLst>
              <a:ext uri="{FF2B5EF4-FFF2-40B4-BE49-F238E27FC236}">
                <a16:creationId xmlns:a16="http://schemas.microsoft.com/office/drawing/2014/main" id="{815567B2-A360-274E-BB2A-3954428CF6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9540AD-B9EB-FDA5-0B72-0C670C3EA2B5}"/>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1868626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B7E5B-A348-AF8E-FB7C-7F6FD819669D}"/>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A9A7797-C2EC-0ADB-CE4D-4F20D868B7BC}"/>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564A3A-AD32-2DF3-8DD7-791BF227BD58}"/>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5" name="Footer Placeholder 4">
            <a:extLst>
              <a:ext uri="{FF2B5EF4-FFF2-40B4-BE49-F238E27FC236}">
                <a16:creationId xmlns:a16="http://schemas.microsoft.com/office/drawing/2014/main" id="{5AEAB56E-75C5-C123-7E54-41F334E73D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99E8F-8CAA-48FF-CE91-DC8B770399B5}"/>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149625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DFFDF-32D9-C290-9EE5-881D0F57F30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16E85F-B538-2FB0-BED5-4E675429B8D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7B83539-BC6D-0941-A4CA-993B8B3F298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C1D3CF6-EB7E-D484-6B59-1C3CC2C82A6D}"/>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6" name="Footer Placeholder 5">
            <a:extLst>
              <a:ext uri="{FF2B5EF4-FFF2-40B4-BE49-F238E27FC236}">
                <a16:creationId xmlns:a16="http://schemas.microsoft.com/office/drawing/2014/main" id="{0ACE16F3-96F0-73A3-CF1E-CDBB86D8D4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A40EC65-D40C-061A-EA7F-4E07E41D987F}"/>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508394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4ECD2-46FC-4B97-39B1-2B9AFABAB54B}"/>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C66F51-2288-59CB-B512-33D7D4D46452}"/>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7CF5E1BA-6A33-3B5D-5A2B-DB3671C909F9}"/>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6391CE-8AF5-BABE-FA59-F15062BBACD1}"/>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385D696-853F-B608-D6BA-31D7C1B08ABB}"/>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FD68A1-449A-D1FE-FBEB-FFE1824F7EFE}"/>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8" name="Footer Placeholder 7">
            <a:extLst>
              <a:ext uri="{FF2B5EF4-FFF2-40B4-BE49-F238E27FC236}">
                <a16:creationId xmlns:a16="http://schemas.microsoft.com/office/drawing/2014/main" id="{C9438A39-E47B-5B98-4AE1-D11E4B1F784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C459259-4173-4C41-21C0-6F2F0BDCAFE9}"/>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268684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1B233-EB85-83E6-ABA5-4F615DE02BD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C4373D-77E8-96B9-2286-26AA834B15E3}"/>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4" name="Footer Placeholder 3">
            <a:extLst>
              <a:ext uri="{FF2B5EF4-FFF2-40B4-BE49-F238E27FC236}">
                <a16:creationId xmlns:a16="http://schemas.microsoft.com/office/drawing/2014/main" id="{AD354FC3-841D-582A-2DAF-690EC9CC2AC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341DB70-BF74-5F47-424E-B66C89886C59}"/>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1356169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7269A7-2F40-0AFC-AC45-5135F945165E}"/>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3" name="Footer Placeholder 2">
            <a:extLst>
              <a:ext uri="{FF2B5EF4-FFF2-40B4-BE49-F238E27FC236}">
                <a16:creationId xmlns:a16="http://schemas.microsoft.com/office/drawing/2014/main" id="{3160C04B-3696-FA25-6D20-302992DBCF7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3EDEEFB-9D10-BC8C-459F-9D6DAB22D2D4}"/>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815733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8303A-9A41-9C0E-F79F-58363F62BE6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4935D7A-DCE4-CC9A-8DF2-818238CB84B9}"/>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85C19E-FC79-11DE-0A57-11408CFF349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A9D7798-AF2F-5A33-6BF3-70936F93E967}"/>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6" name="Footer Placeholder 5">
            <a:extLst>
              <a:ext uri="{FF2B5EF4-FFF2-40B4-BE49-F238E27FC236}">
                <a16:creationId xmlns:a16="http://schemas.microsoft.com/office/drawing/2014/main" id="{EBD581C2-E360-E1D7-393D-792076A8A4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BADBDE-5E27-88C2-5111-6886EE0B9C67}"/>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434772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B444BA-06B2-1B7F-1D85-CD4915CD5C76}"/>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73FC171-6A84-A784-5052-C321A8B5ABAB}"/>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E61FD41-1030-B0A1-43D5-ECDAE0CC6D1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F176C64-6014-E047-74CD-BA2D93419C44}"/>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6" name="Footer Placeholder 5">
            <a:extLst>
              <a:ext uri="{FF2B5EF4-FFF2-40B4-BE49-F238E27FC236}">
                <a16:creationId xmlns:a16="http://schemas.microsoft.com/office/drawing/2014/main" id="{AA6463AA-9635-7240-594F-CB746BAFD1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F1476F-2117-7F2A-190D-05E8C0FC0F6D}"/>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2987893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C99FF-AECF-825D-2E27-5A503573768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E3267C-FF77-3EB4-F5D9-5B7B1A55C6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870C73-2BCF-9A2A-6B8E-398791752A51}"/>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5" name="Footer Placeholder 4">
            <a:extLst>
              <a:ext uri="{FF2B5EF4-FFF2-40B4-BE49-F238E27FC236}">
                <a16:creationId xmlns:a16="http://schemas.microsoft.com/office/drawing/2014/main" id="{95869FA1-3BA4-134B-433D-9428D32A3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30D44E-2795-B12E-BFDB-ED4F1C15D304}"/>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1029574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867E6CF-A9A7-7D0A-DE27-16DCF219FAC2}"/>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3ECC7D2-1629-FFAD-D839-43D27ED87A01}"/>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475C27-80D0-9C13-6576-F7551517C8B5}"/>
              </a:ext>
            </a:extLst>
          </p:cNvPr>
          <p:cNvSpPr>
            <a:spLocks noGrp="1"/>
          </p:cNvSpPr>
          <p:nvPr>
            <p:ph type="dt" sz="half" idx="10"/>
          </p:nvPr>
        </p:nvSpPr>
        <p:spPr/>
        <p:txBody>
          <a:bodyPr/>
          <a:lstStyle/>
          <a:p>
            <a:fld id="{8DC70569-BE93-4FD1-92B1-DD2CB4C1D377}" type="datetimeFigureOut">
              <a:rPr lang="en-GB" smtClean="0"/>
              <a:t>11/01/2023</a:t>
            </a:fld>
            <a:endParaRPr lang="en-GB"/>
          </a:p>
        </p:txBody>
      </p:sp>
      <p:sp>
        <p:nvSpPr>
          <p:cNvPr id="5" name="Footer Placeholder 4">
            <a:extLst>
              <a:ext uri="{FF2B5EF4-FFF2-40B4-BE49-F238E27FC236}">
                <a16:creationId xmlns:a16="http://schemas.microsoft.com/office/drawing/2014/main" id="{3BBD1560-C02D-0BD9-5267-CDFD6B2222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2B8972-6A06-020F-00AF-9FB88A9248BF}"/>
              </a:ext>
            </a:extLst>
          </p:cNvPr>
          <p:cNvSpPr>
            <a:spLocks noGrp="1"/>
          </p:cNvSpPr>
          <p:nvPr>
            <p:ph type="sldNum" sz="quarter" idx="12"/>
          </p:nvPr>
        </p:nvSpPr>
        <p:spPr/>
        <p:txBody>
          <a:bodyPr/>
          <a:lstStyle/>
          <a:p>
            <a:fld id="{6CE95013-A972-4EA1-B739-C0CCD9989706}" type="slidenum">
              <a:rPr lang="en-GB" smtClean="0"/>
              <a:t>‹#›</a:t>
            </a:fld>
            <a:endParaRPr lang="en-GB"/>
          </a:p>
        </p:txBody>
      </p:sp>
    </p:spTree>
    <p:extLst>
      <p:ext uri="{BB962C8B-B14F-4D97-AF65-F5344CB8AC3E}">
        <p14:creationId xmlns:p14="http://schemas.microsoft.com/office/powerpoint/2010/main" val="33267194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BA2076-7878-10E9-F1DA-E1B8855CF82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FB03F0-9840-C3D6-439C-DAE255C59DDD}"/>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218522-CB5F-CDC7-FC98-FD2D392FE33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DC70569-BE93-4FD1-92B1-DD2CB4C1D377}" type="datetimeFigureOut">
              <a:rPr lang="en-GB" smtClean="0"/>
              <a:t>11/01/2023</a:t>
            </a:fld>
            <a:endParaRPr lang="en-GB"/>
          </a:p>
        </p:txBody>
      </p:sp>
      <p:sp>
        <p:nvSpPr>
          <p:cNvPr id="5" name="Footer Placeholder 4">
            <a:extLst>
              <a:ext uri="{FF2B5EF4-FFF2-40B4-BE49-F238E27FC236}">
                <a16:creationId xmlns:a16="http://schemas.microsoft.com/office/drawing/2014/main" id="{4A4FEE69-C22B-56A2-C258-A8EAAE27497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4016B8B-CAFE-8F7D-51CA-4105C2B913F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CE95013-A972-4EA1-B739-C0CCD9989706}" type="slidenum">
              <a:rPr lang="en-GB" smtClean="0"/>
              <a:t>‹#›</a:t>
            </a:fld>
            <a:endParaRPr lang="en-GB"/>
          </a:p>
        </p:txBody>
      </p:sp>
      <p:sp>
        <p:nvSpPr>
          <p:cNvPr id="7" name="MSIPCMContentMarking" descr="{&quot;HashCode&quot;:-69574079,&quot;Placement&quot;:&quot;Header&quot;,&quot;Top&quot;:0.0,&quot;Left&quot;:0.0,&quot;SlideWidth&quot;:720,&quot;SlideHeight&quot;:540}">
            <a:extLst>
              <a:ext uri="{FF2B5EF4-FFF2-40B4-BE49-F238E27FC236}">
                <a16:creationId xmlns:a16="http://schemas.microsoft.com/office/drawing/2014/main" id="{1B509631-B303-48B1-84B4-78D02488A967}"/>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
        <p:nvSpPr>
          <p:cNvPr id="8" name="MSIPCMContentMarking" descr="{&quot;HashCode&quot;:-45436510,&quot;Placement&quot;:&quot;Footer&quot;,&quot;Top&quot;:519.343,&quot;Left&quot;:0.0,&quot;SlideWidth&quot;:720,&quot;SlideHeight&quot;:540}">
            <a:extLst>
              <a:ext uri="{FF2B5EF4-FFF2-40B4-BE49-F238E27FC236}">
                <a16:creationId xmlns:a16="http://schemas.microsoft.com/office/drawing/2014/main" id="{DDF24067-8E51-4458-967E-BD2F4C9CFF62}"/>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Tree>
    <p:extLst>
      <p:ext uri="{BB962C8B-B14F-4D97-AF65-F5344CB8AC3E}">
        <p14:creationId xmlns:p14="http://schemas.microsoft.com/office/powerpoint/2010/main" val="30852496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emf"/><Relationship Id="rId5" Type="http://schemas.openxmlformats.org/officeDocument/2006/relationships/hyperlink" Target="https://www.continence.org.au/resource/one-step-time-parents-guide-toilet-skills-children-special-needs" TargetMode="External"/><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1.emf"/></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emf"/><Relationship Id="rId4"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1.emf"/></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1.emf"/></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emf"/><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hyperlink" Target="https://blogs.glowscotland.org.uk/an/public/HaysheadNursery/uploads/sites/770/2014/08/ToiletingPicturesGirls.pdf" TargetMode="External"/><Relationship Id="rId13" Type="http://schemas.openxmlformats.org/officeDocument/2006/relationships/hyperlink" Target="http://www.autism.org.uk/about/strategies/social-stories-comic-strips.aspx" TargetMode="External"/><Relationship Id="rId3" Type="http://schemas.openxmlformats.org/officeDocument/2006/relationships/slideLayout" Target="../slideLayouts/slideLayout2.xml"/><Relationship Id="rId7" Type="http://schemas.openxmlformats.org/officeDocument/2006/relationships/hyperlink" Target="https://blogs.glowscotland.org.uk/an/public/HaysheadNursery/uploads/sites/770/2014/08/ToiletingPicturesBoys.pdf" TargetMode="External"/><Relationship Id="rId12" Type="http://schemas.openxmlformats.org/officeDocument/2006/relationships/hyperlink" Target="http://www.eric.org.uk/" TargetMode="External"/><Relationship Id="rId2" Type="http://schemas.openxmlformats.org/officeDocument/2006/relationships/audio" Target="../media/media12.m4a"/><Relationship Id="rId16" Type="http://schemas.openxmlformats.org/officeDocument/2006/relationships/image" Target="../media/image2.png"/><Relationship Id="rId1" Type="http://schemas.microsoft.com/office/2007/relationships/media" Target="../media/media12.m4a"/><Relationship Id="rId6" Type="http://schemas.openxmlformats.org/officeDocument/2006/relationships/hyperlink" Target="https://www.eric.org.uk/Handlers/Download.ashx?IDMF=0fd1827c-5200-438c-9484-4d2e28a420ea" TargetMode="External"/><Relationship Id="rId11" Type="http://schemas.openxmlformats.org/officeDocument/2006/relationships/hyperlink" Target="https://www.bbuk.org.uk/" TargetMode="External"/><Relationship Id="rId5" Type="http://schemas.openxmlformats.org/officeDocument/2006/relationships/hyperlink" Target="https://www.bbuk.org.uk/wp-content/uploads/2018/09/Childrens-continence-pathways-Resource-Pack.pdf" TargetMode="External"/><Relationship Id="rId15" Type="http://schemas.openxmlformats.org/officeDocument/2006/relationships/image" Target="../media/image1.emf"/><Relationship Id="rId10" Type="http://schemas.openxmlformats.org/officeDocument/2006/relationships/hyperlink" Target="https://gbr01.safelinks.protection.outlook.com/?url=https://m.youtube.com/watch?v%3DjeZs8Oo2_uE&amp;data=02|01|Amy.Brace@lincolnshire.gov.uk|dc719341b57f442a7a6408d82fad2058|b4e05b92f8ce46b59b2499ba5c11e5e9|0|0|637311767953553125&amp;sdata=KunxHNClAgxjNN62VdCIqBP9ZlbuK5cQU4IuYufd/Hk%3D&amp;reserved=0" TargetMode="External"/><Relationship Id="rId4" Type="http://schemas.openxmlformats.org/officeDocument/2006/relationships/hyperlink" Target="https://www.eric.org.uk/Handlers/Download.ashx?IDMF=cad20060-c174-4566-afcd-25f0087614a4" TargetMode="External"/><Relationship Id="rId9" Type="http://schemas.openxmlformats.org/officeDocument/2006/relationships/hyperlink" Target="https://www.youtube.com/watch?v=oxIOzJrOlaU" TargetMode="External"/><Relationship Id="rId14" Type="http://schemas.openxmlformats.org/officeDocument/2006/relationships/hyperlink" Target="https://theteachingspeechie.com/"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www.eric.org.uk/lets-go-potty" TargetMode="External"/><Relationship Id="rId7" Type="http://schemas.openxmlformats.org/officeDocument/2006/relationships/image" Target="../media/image1.emf"/><Relationship Id="rId2" Type="http://schemas.openxmlformats.org/officeDocument/2006/relationships/hyperlink" Target="https://www.eric.org.uk/Pages/Category/potty-training" TargetMode="External"/><Relationship Id="rId1" Type="http://schemas.openxmlformats.org/officeDocument/2006/relationships/slideLayout" Target="../slideLayouts/slideLayout2.xml"/><Relationship Id="rId6" Type="http://schemas.openxmlformats.org/officeDocument/2006/relationships/hyperlink" Target="https://positiveaboutdownsyndrome.co.uk/?gclid=EAIaIQobChMI4NSM-Zqf9AIV1GDmCh1f7wezEAAYASAAEgIWEvD_BwE" TargetMode="External"/><Relationship Id="rId5" Type="http://schemas.openxmlformats.org/officeDocument/2006/relationships/hyperlink" Target="https://www.autism.org.uk/advice-and-guidance/topics/behaviour/toileting/parents" TargetMode="External"/><Relationship Id="rId4" Type="http://schemas.openxmlformats.org/officeDocument/2006/relationships/hyperlink" Target="https://www.bbuk.org.uk/children-young-people/children-resources/"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eric.org.uk/top-10-potty-training-tips" TargetMode="External"/><Relationship Id="rId3" Type="http://schemas.openxmlformats.org/officeDocument/2006/relationships/hyperlink" Target="https://www.youtube.com/watch?v=KwJ8SFDFEP0" TargetMode="External"/><Relationship Id="rId7" Type="http://schemas.openxmlformats.org/officeDocument/2006/relationships/hyperlink" Target="https://www.eric.org.uk/when-to-start-potty-training" TargetMode="External"/><Relationship Id="rId2" Type="http://schemas.openxmlformats.org/officeDocument/2006/relationships/hyperlink" Target="https://www.youtube.com/watch?v=aoNoB9Lj5UE" TargetMode="External"/><Relationship Id="rId1" Type="http://schemas.openxmlformats.org/officeDocument/2006/relationships/slideLayout" Target="../slideLayouts/slideLayout2.xml"/><Relationship Id="rId6" Type="http://schemas.openxmlformats.org/officeDocument/2006/relationships/hyperlink" Target="https://www.eric.org.uk/videos-about-wee-and-poo" TargetMode="External"/><Relationship Id="rId5" Type="http://schemas.openxmlformats.org/officeDocument/2006/relationships/hyperlink" Target="https://www.youtube.com/watch?v=_QlNghPLN9Q" TargetMode="External"/><Relationship Id="rId10" Type="http://schemas.openxmlformats.org/officeDocument/2006/relationships/image" Target="../media/image1.emf"/><Relationship Id="rId4" Type="http://schemas.openxmlformats.org/officeDocument/2006/relationships/hyperlink" Target="https://www.youtube.com/watch?v=9bxNSbHm0-g" TargetMode="External"/><Relationship Id="rId9" Type="http://schemas.openxmlformats.org/officeDocument/2006/relationships/hyperlink" Target="https://www.eric.org.uk/pooper-highway-video"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nice.org.uk/guidance/cg111" TargetMode="External"/><Relationship Id="rId3" Type="http://schemas.openxmlformats.org/officeDocument/2006/relationships/hyperlink" Target="http://www.continencevictoria.org.uk/" TargetMode="External"/><Relationship Id="rId7" Type="http://schemas.openxmlformats.org/officeDocument/2006/relationships/hyperlink" Target="https://www.bbuk.org.uk/wp-content/uploads/2016/12/Information-for-professionals-and-carers-re-toilet-training.pdf" TargetMode="External"/><Relationship Id="rId2" Type="http://schemas.openxmlformats.org/officeDocument/2006/relationships/hyperlink" Target="https://www.bbuk.org.uk/wp-content/uploads/2021/06/Guidance-for-the-provision-of-continence-containment-products-to-children-2021.pdf" TargetMode="External"/><Relationship Id="rId1" Type="http://schemas.openxmlformats.org/officeDocument/2006/relationships/slideLayout" Target="../slideLayouts/slideLayout2.xml"/><Relationship Id="rId6" Type="http://schemas.openxmlformats.org/officeDocument/2006/relationships/hyperlink" Target="https://www.bbuk.org.uk/wp-content/uploads/2019/04/Ready-or-not-Toilet-training-children-with-additional-needs.pdf" TargetMode="External"/><Relationship Id="rId5" Type="http://schemas.openxmlformats.org/officeDocument/2006/relationships/hyperlink" Target="https://continencevictoria.org.au/one-step-at-a-time/" TargetMode="External"/><Relationship Id="rId4" Type="http://schemas.openxmlformats.org/officeDocument/2006/relationships/hyperlink" Target="https://www.nursingtimes.net/roles/learning-disability-nurses/one-step-at-a-time-how-to-toilet-train-children-with-learning-disabilities-26-11-2010/" TargetMode="External"/><Relationship Id="rId9" Type="http://schemas.openxmlformats.org/officeDocument/2006/relationships/image" Target="../media/image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Toilet skill development</a:t>
            </a:r>
          </a:p>
        </p:txBody>
      </p:sp>
      <p:sp>
        <p:nvSpPr>
          <p:cNvPr id="3" name="Subtitle 2"/>
          <p:cNvSpPr>
            <a:spLocks noGrp="1"/>
          </p:cNvSpPr>
          <p:nvPr>
            <p:ph type="subTitle" idx="1"/>
          </p:nvPr>
        </p:nvSpPr>
        <p:spPr/>
        <p:txBody>
          <a:bodyPr>
            <a:normAutofit/>
          </a:bodyPr>
          <a:lstStyle/>
          <a:p>
            <a:r>
              <a:rPr lang="en-GB" sz="1600" dirty="0">
                <a:solidFill>
                  <a:schemeClr val="tx1"/>
                </a:solidFill>
              </a:rPr>
              <a:t>By Louise Phillips and Amy Brace</a:t>
            </a:r>
          </a:p>
        </p:txBody>
      </p:sp>
      <p:pic>
        <p:nvPicPr>
          <p:cNvPr id="4" name="Picture 3" descr="lcc_strapline_logo_white_footer.ep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sp>
        <p:nvSpPr>
          <p:cNvPr id="5" name="Rectangle 4"/>
          <p:cNvSpPr/>
          <p:nvPr/>
        </p:nvSpPr>
        <p:spPr>
          <a:xfrm>
            <a:off x="-1096" y="0"/>
            <a:ext cx="9144000" cy="6858000"/>
          </a:xfrm>
          <a:prstGeom prst="rect">
            <a:avLst/>
          </a:prstGeom>
          <a:solidFill>
            <a:srgbClr val="99AB2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4400" dirty="0">
                <a:solidFill>
                  <a:schemeClr val="tx1"/>
                </a:solidFill>
              </a:rPr>
              <a:t>Toilet Skills Development</a:t>
            </a:r>
          </a:p>
          <a:p>
            <a:pPr algn="ctr"/>
            <a:r>
              <a:rPr lang="en-US" sz="2400" dirty="0">
                <a:solidFill>
                  <a:schemeClr val="tx1"/>
                </a:solidFill>
              </a:rPr>
              <a:t>By Children's Community Continence Team</a:t>
            </a:r>
          </a:p>
          <a:p>
            <a:pPr algn="ctr"/>
            <a:r>
              <a:rPr lang="en-US" sz="2400" dirty="0">
                <a:solidFill>
                  <a:schemeClr val="tx1"/>
                </a:solidFill>
              </a:rPr>
              <a:t>August 2022</a:t>
            </a:r>
          </a:p>
        </p:txBody>
      </p:sp>
      <p:pic>
        <p:nvPicPr>
          <p:cNvPr id="6" name="Picture 5" descr="lcc_strapline_logo_white_footer.ep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538" y="5185908"/>
            <a:ext cx="9144000" cy="1672092"/>
          </a:xfrm>
          <a:prstGeom prst="rect">
            <a:avLst/>
          </a:prstGeom>
        </p:spPr>
      </p:pic>
      <p:pic>
        <p:nvPicPr>
          <p:cNvPr id="7" name="Picture 6" descr="lcc_strapline_logo_white_footer.eps">
            <a:extLst>
              <a:ext uri="{FF2B5EF4-FFF2-40B4-BE49-F238E27FC236}">
                <a16:creationId xmlns:a16="http://schemas.microsoft.com/office/drawing/2014/main" id="{8580E7B4-3752-416F-BF39-0218E776C7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10" y="5185908"/>
            <a:ext cx="9144000" cy="1672092"/>
          </a:xfrm>
          <a:prstGeom prst="rect">
            <a:avLst/>
          </a:prstGeom>
        </p:spPr>
      </p:pic>
      <p:pic>
        <p:nvPicPr>
          <p:cNvPr id="9" name="Audio 8">
            <a:hlinkClick r:id="" action="ppaction://media"/>
            <a:extLst>
              <a:ext uri="{FF2B5EF4-FFF2-40B4-BE49-F238E27FC236}">
                <a16:creationId xmlns:a16="http://schemas.microsoft.com/office/drawing/2014/main" id="{49248CD7-746D-B7EE-E42A-A56E4D69C1E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80696043"/>
      </p:ext>
    </p:extLst>
  </p:cSld>
  <p:clrMapOvr>
    <a:masterClrMapping/>
  </p:clrMapOvr>
  <mc:AlternateContent xmlns:mc="http://schemas.openxmlformats.org/markup-compatibility/2006" xmlns:p14="http://schemas.microsoft.com/office/powerpoint/2010/main">
    <mc:Choice Requires="p14">
      <p:transition spd="slow" p14:dur="2000" advTm="7741"/>
    </mc:Choice>
    <mc:Fallback xmlns="">
      <p:transition spd="slow" advTm="7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37C34-8D9C-4A4D-9359-B9FB2CB9428B}"/>
              </a:ext>
            </a:extLst>
          </p:cNvPr>
          <p:cNvSpPr>
            <a:spLocks noGrp="1"/>
          </p:cNvSpPr>
          <p:nvPr>
            <p:ph type="title"/>
          </p:nvPr>
        </p:nvSpPr>
        <p:spPr>
          <a:xfrm>
            <a:off x="457200" y="274638"/>
            <a:ext cx="8229600" cy="562074"/>
          </a:xfrm>
        </p:spPr>
        <p:txBody>
          <a:bodyPr>
            <a:normAutofit/>
          </a:bodyPr>
          <a:lstStyle/>
          <a:p>
            <a:r>
              <a:rPr lang="en-US" dirty="0"/>
              <a:t>Aims</a:t>
            </a:r>
            <a:endParaRPr lang="en-GB" dirty="0"/>
          </a:p>
        </p:txBody>
      </p:sp>
      <p:sp>
        <p:nvSpPr>
          <p:cNvPr id="3" name="Content Placeholder 2">
            <a:extLst>
              <a:ext uri="{FF2B5EF4-FFF2-40B4-BE49-F238E27FC236}">
                <a16:creationId xmlns:a16="http://schemas.microsoft.com/office/drawing/2014/main" id="{DA891848-1E5D-46A3-A311-4B76CD8C11F7}"/>
              </a:ext>
            </a:extLst>
          </p:cNvPr>
          <p:cNvSpPr>
            <a:spLocks noGrp="1"/>
          </p:cNvSpPr>
          <p:nvPr>
            <p:ph idx="1"/>
          </p:nvPr>
        </p:nvSpPr>
        <p:spPr>
          <a:xfrm>
            <a:off x="457200" y="1196752"/>
            <a:ext cx="8229600" cy="4929411"/>
          </a:xfrm>
        </p:spPr>
        <p:txBody>
          <a:bodyPr/>
          <a:lstStyle/>
          <a:p>
            <a:endParaRPr lang="en-US" sz="1800" dirty="0"/>
          </a:p>
          <a:p>
            <a:r>
              <a:rPr lang="en-US" sz="1800" dirty="0"/>
              <a:t>To understand toilet skill development.</a:t>
            </a:r>
          </a:p>
          <a:p>
            <a:r>
              <a:rPr lang="en-US" sz="1800" dirty="0"/>
              <a:t>To understand why we need to use toilet skills development</a:t>
            </a:r>
          </a:p>
          <a:p>
            <a:r>
              <a:rPr lang="en-GB" sz="1800" dirty="0"/>
              <a:t>To understand and be able to implement a staged approach to toilet skills development.</a:t>
            </a:r>
          </a:p>
          <a:p>
            <a:r>
              <a:rPr lang="en-GB" sz="1800" dirty="0"/>
              <a:t>Discuss the use of containment products.</a:t>
            </a:r>
          </a:p>
        </p:txBody>
      </p:sp>
      <p:pic>
        <p:nvPicPr>
          <p:cNvPr id="6" name="Picture 5" descr="lcc_strapline_logo_white_footer.eps">
            <a:extLst>
              <a:ext uri="{FF2B5EF4-FFF2-40B4-BE49-F238E27FC236}">
                <a16:creationId xmlns:a16="http://schemas.microsoft.com/office/drawing/2014/main" id="{7B2653AE-B63C-4A9B-BD8E-5EED766B55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pic>
        <p:nvPicPr>
          <p:cNvPr id="4" name="Audio 3">
            <a:hlinkClick r:id="" action="ppaction://media"/>
            <a:extLst>
              <a:ext uri="{FF2B5EF4-FFF2-40B4-BE49-F238E27FC236}">
                <a16:creationId xmlns:a16="http://schemas.microsoft.com/office/drawing/2014/main" id="{9B21E27D-27F6-FF0E-9E99-B2D94CA8A48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7384246"/>
      </p:ext>
    </p:extLst>
  </p:cSld>
  <p:clrMapOvr>
    <a:masterClrMapping/>
  </p:clrMapOvr>
  <mc:AlternateContent xmlns:mc="http://schemas.openxmlformats.org/markup-compatibility/2006" xmlns:p14="http://schemas.microsoft.com/office/powerpoint/2010/main">
    <mc:Choice Requires="p14">
      <p:transition spd="slow" p14:dur="2000" advTm="14591"/>
    </mc:Choice>
    <mc:Fallback xmlns="">
      <p:transition spd="slow" advTm="145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661BE-6006-4461-98D6-3DD571C0F7A7}"/>
              </a:ext>
            </a:extLst>
          </p:cNvPr>
          <p:cNvSpPr>
            <a:spLocks noGrp="1"/>
          </p:cNvSpPr>
          <p:nvPr>
            <p:ph type="title"/>
          </p:nvPr>
        </p:nvSpPr>
        <p:spPr/>
        <p:txBody>
          <a:bodyPr>
            <a:normAutofit/>
          </a:bodyPr>
          <a:lstStyle/>
          <a:p>
            <a:r>
              <a:rPr lang="en-US" sz="1600" dirty="0"/>
              <a:t>What is toilet skills development?</a:t>
            </a:r>
            <a:endParaRPr lang="en-GB" sz="1600" dirty="0"/>
          </a:p>
        </p:txBody>
      </p:sp>
      <p:sp>
        <p:nvSpPr>
          <p:cNvPr id="3" name="Content Placeholder 2">
            <a:extLst>
              <a:ext uri="{FF2B5EF4-FFF2-40B4-BE49-F238E27FC236}">
                <a16:creationId xmlns:a16="http://schemas.microsoft.com/office/drawing/2014/main" id="{509CA7F2-28B4-41BD-B49E-63EF860776D7}"/>
              </a:ext>
            </a:extLst>
          </p:cNvPr>
          <p:cNvSpPr>
            <a:spLocks noGrp="1"/>
          </p:cNvSpPr>
          <p:nvPr>
            <p:ph idx="1"/>
          </p:nvPr>
        </p:nvSpPr>
        <p:spPr>
          <a:xfrm>
            <a:off x="457200" y="1268760"/>
            <a:ext cx="8229600" cy="4857403"/>
          </a:xfrm>
        </p:spPr>
        <p:txBody>
          <a:bodyPr/>
          <a:lstStyle/>
          <a:p>
            <a:pPr marL="0" indent="0">
              <a:buNone/>
            </a:pPr>
            <a:endParaRPr lang="en-GB" sz="1400" dirty="0"/>
          </a:p>
          <a:p>
            <a:pPr marL="0" indent="0">
              <a:buNone/>
            </a:pPr>
            <a:r>
              <a:rPr lang="en-GB" sz="1400" dirty="0"/>
              <a:t>Toilet skills development is the process of teaching children the skills they need to use the toilet, either on their own or with assistance.</a:t>
            </a:r>
          </a:p>
          <a:p>
            <a:pPr marL="0" indent="0">
              <a:buNone/>
            </a:pPr>
            <a:endParaRPr lang="en-GB" sz="1400" dirty="0"/>
          </a:p>
          <a:p>
            <a:pPr marL="0" indent="0">
              <a:buNone/>
            </a:pPr>
            <a:r>
              <a:rPr lang="en-GB" sz="1400" dirty="0"/>
              <a:t>Toilet training requires a number of skills that children need to learn to do in a set order. It can be complex and learning each skills can take time. </a:t>
            </a:r>
          </a:p>
          <a:p>
            <a:pPr marL="0" indent="0">
              <a:buNone/>
            </a:pPr>
            <a:endParaRPr lang="en-GB" sz="1400" dirty="0"/>
          </a:p>
          <a:p>
            <a:pPr marL="0" indent="0">
              <a:buNone/>
            </a:pPr>
            <a:r>
              <a:rPr lang="en-GB" sz="1400" dirty="0"/>
              <a:t>Becoming toilet trained is a developmental skills like learning to walk and talk and as professionals we should look to support any child who may have delayed toilet training in the same way we would support a child who had a delay in any other developmental area.</a:t>
            </a:r>
          </a:p>
          <a:p>
            <a:pPr marL="0" indent="0">
              <a:buNone/>
            </a:pPr>
            <a:endParaRPr lang="en-GB" sz="1400" dirty="0"/>
          </a:p>
          <a:p>
            <a:pPr marL="0" indent="0">
              <a:buNone/>
            </a:pPr>
            <a:r>
              <a:rPr lang="en-GB" sz="1400" dirty="0"/>
              <a:t>Clinical experience and evidence has shown that all children benefit from early introduction to toilet skills and there is also some evidence that suggests the process of toilet training supports maturation of the bladder.</a:t>
            </a:r>
          </a:p>
          <a:p>
            <a:pPr marL="0" indent="0">
              <a:buNone/>
            </a:pPr>
            <a:r>
              <a:rPr lang="en-GB" sz="1400" dirty="0"/>
              <a:t>(Bladder and Bowel UK 2021)</a:t>
            </a:r>
          </a:p>
          <a:p>
            <a:pPr marL="0" indent="0">
              <a:buNone/>
            </a:pPr>
            <a:endParaRPr lang="en-GB" sz="1400" dirty="0"/>
          </a:p>
          <a:p>
            <a:pPr marL="0" indent="0">
              <a:buNone/>
            </a:pPr>
            <a:endParaRPr lang="en-GB" dirty="0"/>
          </a:p>
        </p:txBody>
      </p:sp>
      <p:pic>
        <p:nvPicPr>
          <p:cNvPr id="4" name="Picture 3" descr="lcc_strapline_logo_white_footer.eps">
            <a:extLst>
              <a:ext uri="{FF2B5EF4-FFF2-40B4-BE49-F238E27FC236}">
                <a16:creationId xmlns:a16="http://schemas.microsoft.com/office/drawing/2014/main" id="{A14093C1-BB6E-4802-84B3-A74B32AEDF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pic>
        <p:nvPicPr>
          <p:cNvPr id="5" name="Audio 4">
            <a:hlinkClick r:id="" action="ppaction://media"/>
            <a:extLst>
              <a:ext uri="{FF2B5EF4-FFF2-40B4-BE49-F238E27FC236}">
                <a16:creationId xmlns:a16="http://schemas.microsoft.com/office/drawing/2014/main" id="{2091B6FA-BF24-1213-319A-3DA4302517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719532748"/>
      </p:ext>
    </p:extLst>
  </p:cSld>
  <p:clrMapOvr>
    <a:masterClrMapping/>
  </p:clrMapOvr>
  <mc:AlternateContent xmlns:mc="http://schemas.openxmlformats.org/markup-compatibility/2006" xmlns:p14="http://schemas.microsoft.com/office/powerpoint/2010/main">
    <mc:Choice Requires="p14">
      <p:transition spd="slow" p14:dur="2000" advTm="40689"/>
    </mc:Choice>
    <mc:Fallback xmlns="">
      <p:transition spd="slow" advTm="40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953025"/>
            <a:ext cx="8229600" cy="4741987"/>
          </a:xfrm>
        </p:spPr>
        <p:txBody>
          <a:bodyPr>
            <a:normAutofit/>
          </a:bodyPr>
          <a:lstStyle/>
          <a:p>
            <a:r>
              <a:rPr lang="en-US" sz="1200" dirty="0"/>
              <a:t>There is no research base for the so called ‘readiness signs’ (</a:t>
            </a:r>
            <a:r>
              <a:rPr lang="en-US" sz="1200" dirty="0" err="1"/>
              <a:t>Kaerts</a:t>
            </a:r>
            <a:r>
              <a:rPr lang="en-US" sz="1200" dirty="0"/>
              <a:t> et al 2012) and the longer that toilet training is postponed, the longer it is reinforced to the child/young person that the nappy is the place where they should pass urine and defecate.</a:t>
            </a:r>
          </a:p>
          <a:p>
            <a:endParaRPr lang="en-US" sz="1200" dirty="0"/>
          </a:p>
          <a:p>
            <a:r>
              <a:rPr lang="en-US" sz="1200" dirty="0"/>
              <a:t>Many families will say that their child does not know when they need a wee or a poo or does not tell them so they can't be toilet trained but knowing they need to go to the toilet is often the last step a child will learn. </a:t>
            </a:r>
          </a:p>
          <a:p>
            <a:endParaRPr lang="en-GB" sz="1200" dirty="0"/>
          </a:p>
          <a:p>
            <a:r>
              <a:rPr lang="en-GB" sz="1200" dirty="0"/>
              <a:t>Becoming toilet trained is a developmental skill similar to learning to talk and walk and we need to encourage skill development in the same way.</a:t>
            </a:r>
          </a:p>
          <a:p>
            <a:endParaRPr lang="en-GB" sz="1200" dirty="0"/>
          </a:p>
          <a:p>
            <a:r>
              <a:rPr lang="en-GB" sz="1200" dirty="0"/>
              <a:t>Many children with additional needs do not have the same level of social awareness and motivation to become toilet trained and potentially some people may have lower expectations of their ability to do so. However, unless there is a physical abnormality most children can achieve some level of continence.</a:t>
            </a:r>
          </a:p>
          <a:p>
            <a:endParaRPr lang="en-GB" sz="1200" dirty="0"/>
          </a:p>
          <a:p>
            <a:r>
              <a:rPr lang="en-GB" sz="1200" dirty="0"/>
              <a:t>It should not be assumed that a child with an additional need is wetting or soiling is doing so because they are not able to be toilet trained or due to a behavioural concern. Up to 30% of all children can have a continence concern and they should be assessed and treated.  If it is assumed that a child is not able to be continent due to an additional need underlying problems such as constipation could be missed.</a:t>
            </a:r>
          </a:p>
          <a:p>
            <a:endParaRPr lang="en-GB" sz="1400" dirty="0"/>
          </a:p>
        </p:txBody>
      </p:sp>
      <p:pic>
        <p:nvPicPr>
          <p:cNvPr id="4" name="Picture 3" descr="lcc_strapline_logo_white_footer.eps"/>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sp>
        <p:nvSpPr>
          <p:cNvPr id="2" name="TextBox 1">
            <a:extLst>
              <a:ext uri="{FF2B5EF4-FFF2-40B4-BE49-F238E27FC236}">
                <a16:creationId xmlns:a16="http://schemas.microsoft.com/office/drawing/2014/main" id="{8DBB1D37-ECF1-E82A-BF16-D3E98C3C78D6}"/>
              </a:ext>
            </a:extLst>
          </p:cNvPr>
          <p:cNvSpPr txBox="1"/>
          <p:nvPr/>
        </p:nvSpPr>
        <p:spPr>
          <a:xfrm>
            <a:off x="2915816" y="332656"/>
            <a:ext cx="3744416" cy="584775"/>
          </a:xfrm>
          <a:prstGeom prst="rect">
            <a:avLst/>
          </a:prstGeom>
          <a:noFill/>
        </p:spPr>
        <p:txBody>
          <a:bodyPr wrap="square" rtlCol="0">
            <a:spAutoFit/>
          </a:bodyPr>
          <a:lstStyle/>
          <a:p>
            <a:pPr algn="ctr"/>
            <a:r>
              <a:rPr lang="en-US" sz="3200" dirty="0"/>
              <a:t>Readiness signs</a:t>
            </a:r>
            <a:endParaRPr lang="en-GB" sz="3200" dirty="0"/>
          </a:p>
        </p:txBody>
      </p:sp>
      <p:pic>
        <p:nvPicPr>
          <p:cNvPr id="7" name="Audio 6">
            <a:hlinkClick r:id="" action="ppaction://media"/>
            <a:extLst>
              <a:ext uri="{FF2B5EF4-FFF2-40B4-BE49-F238E27FC236}">
                <a16:creationId xmlns:a16="http://schemas.microsoft.com/office/drawing/2014/main" id="{1E41ECC3-7114-1F37-1836-D61CA378E6E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802919892"/>
      </p:ext>
    </p:extLst>
  </p:cSld>
  <p:clrMapOvr>
    <a:masterClrMapping/>
  </p:clrMapOvr>
  <mc:AlternateContent xmlns:mc="http://schemas.openxmlformats.org/markup-compatibility/2006" xmlns:p14="http://schemas.microsoft.com/office/powerpoint/2010/main">
    <mc:Choice Requires="p14">
      <p:transition spd="slow" p14:dur="2000" advTm="147718"/>
    </mc:Choice>
    <mc:Fallback xmlns="">
      <p:transition spd="slow" advTm="147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rmAutofit fontScale="90000"/>
          </a:bodyPr>
          <a:lstStyle/>
          <a:p>
            <a:r>
              <a:rPr lang="en-GB" dirty="0"/>
              <a:t>One step at a time</a:t>
            </a:r>
          </a:p>
        </p:txBody>
      </p:sp>
      <p:sp>
        <p:nvSpPr>
          <p:cNvPr id="3" name="Content Placeholder 2"/>
          <p:cNvSpPr>
            <a:spLocks noGrp="1"/>
          </p:cNvSpPr>
          <p:nvPr>
            <p:ph idx="1"/>
          </p:nvPr>
        </p:nvSpPr>
        <p:spPr>
          <a:xfrm>
            <a:off x="457200" y="1124744"/>
            <a:ext cx="8229600" cy="5001419"/>
          </a:xfrm>
        </p:spPr>
        <p:txBody>
          <a:bodyPr>
            <a:normAutofit lnSpcReduction="10000"/>
          </a:bodyPr>
          <a:lstStyle/>
          <a:p>
            <a:pPr marL="0" indent="0">
              <a:buNone/>
            </a:pPr>
            <a:r>
              <a:rPr lang="en-GB" sz="1700" dirty="0"/>
              <a:t>This approach was developed by the Continence Foundation of Australia and June Rodgers (2010) as a successful tool for use with all children Each steps brings the child closer to the goal of being toilet trained.</a:t>
            </a:r>
          </a:p>
          <a:p>
            <a:pPr marL="0" indent="0">
              <a:buNone/>
            </a:pPr>
            <a:r>
              <a:rPr lang="en-US" sz="1200" dirty="0">
                <a:hlinkClick r:id="rId5"/>
              </a:rPr>
              <a:t>One Step at a Time - A parent's guide to toilet skills for children with special needs | Continence Foundation of Australia</a:t>
            </a:r>
            <a:endParaRPr lang="en-GB" sz="2000" dirty="0"/>
          </a:p>
          <a:p>
            <a:pPr marL="0" indent="0" algn="ctr">
              <a:buNone/>
            </a:pPr>
            <a:r>
              <a:rPr lang="en-GB" sz="1700" dirty="0"/>
              <a:t>Step One – Setting the scene</a:t>
            </a:r>
          </a:p>
          <a:p>
            <a:pPr marL="0" indent="0" algn="ctr">
              <a:buNone/>
            </a:pPr>
            <a:r>
              <a:rPr lang="en-GB" sz="1700" b="1" dirty="0"/>
              <a:t>This is the skill development stage.</a:t>
            </a:r>
          </a:p>
          <a:p>
            <a:pPr marL="0" indent="0">
              <a:buNone/>
            </a:pPr>
            <a:r>
              <a:rPr lang="en-GB" sz="1700" dirty="0"/>
              <a:t>Start </a:t>
            </a:r>
            <a:r>
              <a:rPr lang="en-GB" sz="1700" u="sng" dirty="0"/>
              <a:t>by the time a child is 2 years</a:t>
            </a:r>
            <a:r>
              <a:rPr lang="en-GB" sz="1700" dirty="0"/>
              <a:t>. Early steps beneficial to all children, including those with additional needs. This stage is about establishing healthy habits and introducing the potty/toilet.</a:t>
            </a:r>
          </a:p>
          <a:p>
            <a:pPr marL="0" indent="0">
              <a:buNone/>
            </a:pPr>
            <a:endParaRPr lang="en-GB" dirty="0"/>
          </a:p>
          <a:p>
            <a:pPr marL="0" indent="0" algn="ctr">
              <a:buNone/>
            </a:pPr>
            <a:r>
              <a:rPr lang="en-GB" sz="1600" dirty="0"/>
              <a:t>Step 2 – Developing the skills needed- still the skill development stage </a:t>
            </a:r>
          </a:p>
          <a:p>
            <a:pPr marL="0" indent="0">
              <a:buNone/>
            </a:pPr>
            <a:r>
              <a:rPr lang="en-US" sz="1600" dirty="0"/>
              <a:t>This step is about the child developing a number of skills to enable them to use the toilet, its not just about being able to do a wee or a poo in the right place. At the end of this step the child should be happily sitting on the toilet for up to two minutes or so (long enough to do a wee/poo), although at this stage the child is not really expected to use the toilet. That will hopefully be achieved in step 4. </a:t>
            </a:r>
          </a:p>
          <a:p>
            <a:pPr marL="0" indent="0">
              <a:buNone/>
            </a:pPr>
            <a:endParaRPr lang="en-US" sz="1600" dirty="0"/>
          </a:p>
          <a:p>
            <a:pPr marL="0" indent="0">
              <a:buNone/>
            </a:pPr>
            <a:r>
              <a:rPr lang="en-GB" dirty="0"/>
              <a:t> </a:t>
            </a:r>
          </a:p>
          <a:p>
            <a:pPr marL="0" indent="0">
              <a:buNone/>
            </a:pPr>
            <a:endParaRPr lang="en-GB" dirty="0"/>
          </a:p>
          <a:p>
            <a:pPr marL="0" indent="0">
              <a:buNone/>
            </a:pPr>
            <a:endParaRPr lang="en-GB" dirty="0"/>
          </a:p>
        </p:txBody>
      </p:sp>
      <p:pic>
        <p:nvPicPr>
          <p:cNvPr id="4" name="Picture 3" descr="lcc_strapline_logo_white_footer.eps"/>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5257916"/>
            <a:ext cx="9144000" cy="1600084"/>
          </a:xfrm>
          <a:prstGeom prst="rect">
            <a:avLst/>
          </a:prstGeom>
        </p:spPr>
      </p:pic>
      <p:pic>
        <p:nvPicPr>
          <p:cNvPr id="5" name="Audio 4">
            <a:hlinkClick r:id="" action="ppaction://media"/>
            <a:extLst>
              <a:ext uri="{FF2B5EF4-FFF2-40B4-BE49-F238E27FC236}">
                <a16:creationId xmlns:a16="http://schemas.microsoft.com/office/drawing/2014/main" id="{9D2D1FF9-D177-BE53-0C9C-7F5BF4529F7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23087973"/>
      </p:ext>
    </p:extLst>
  </p:cSld>
  <p:clrMapOvr>
    <a:masterClrMapping/>
  </p:clrMapOvr>
  <mc:AlternateContent xmlns:mc="http://schemas.openxmlformats.org/markup-compatibility/2006" xmlns:p14="http://schemas.microsoft.com/office/powerpoint/2010/main">
    <mc:Choice Requires="p14">
      <p:transition spd="slow" p14:dur="2000" advTm="193610"/>
    </mc:Choice>
    <mc:Fallback xmlns="">
      <p:transition spd="slow" advTm="1936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38BFF2-C31F-445F-A5CB-3CB4414A58F2}"/>
              </a:ext>
            </a:extLst>
          </p:cNvPr>
          <p:cNvSpPr>
            <a:spLocks noGrp="1"/>
          </p:cNvSpPr>
          <p:nvPr>
            <p:ph idx="1"/>
          </p:nvPr>
        </p:nvSpPr>
        <p:spPr>
          <a:xfrm>
            <a:off x="457200" y="476672"/>
            <a:ext cx="8229600" cy="5649491"/>
          </a:xfrm>
        </p:spPr>
        <p:txBody>
          <a:bodyPr/>
          <a:lstStyle/>
          <a:p>
            <a:pPr marL="0" indent="0" algn="ctr">
              <a:buNone/>
            </a:pPr>
            <a:r>
              <a:rPr lang="en-US" sz="1600" dirty="0"/>
              <a:t>Step 3 – Raising awareness – still skill development</a:t>
            </a:r>
          </a:p>
          <a:p>
            <a:pPr marL="0" indent="0">
              <a:buNone/>
            </a:pPr>
            <a:r>
              <a:rPr lang="en-US" sz="1600" dirty="0"/>
              <a:t>In this step the child needs to be aware that they are wet and due to nappies being very absorbent the parents will need to use either kitchen roll or underwear so the child feels the wee. </a:t>
            </a:r>
          </a:p>
          <a:p>
            <a:pPr marL="0" indent="0">
              <a:buNone/>
            </a:pPr>
            <a:r>
              <a:rPr lang="en-US" sz="1600" dirty="0"/>
              <a:t>To progress to the next step they need to be able to stay dry for at least 1½ hours, or longer and have no underlying problem with their bowels. They need to be passing good amounts of wee and not just dribbles. Poo should be soft and formed.</a:t>
            </a:r>
            <a:endParaRPr lang="en-GB" sz="1600" dirty="0"/>
          </a:p>
          <a:p>
            <a:endParaRPr lang="en-US" sz="1400" dirty="0"/>
          </a:p>
          <a:p>
            <a:pPr marL="0" indent="0" algn="ctr">
              <a:buNone/>
            </a:pPr>
            <a:r>
              <a:rPr lang="en-US" sz="1400" dirty="0"/>
              <a:t>Step 4 – Using the toilet for wees and poo </a:t>
            </a:r>
          </a:p>
          <a:p>
            <a:pPr marL="0" indent="0">
              <a:buNone/>
            </a:pPr>
            <a:r>
              <a:rPr lang="en-US" sz="1400" dirty="0"/>
              <a:t>This is the </a:t>
            </a:r>
            <a:r>
              <a:rPr lang="en-US" sz="1400" b="1" dirty="0"/>
              <a:t>formal toilet/potty training stage. </a:t>
            </a:r>
            <a:r>
              <a:rPr lang="en-US" sz="1400" dirty="0"/>
              <a:t>Children should now have all the supporting skills needed and parents will have a good idea of how often their child does a wee or poo.</a:t>
            </a:r>
          </a:p>
          <a:p>
            <a:pPr marL="0" indent="0">
              <a:buNone/>
            </a:pPr>
            <a:r>
              <a:rPr lang="en-US" sz="1400" dirty="0"/>
              <a:t>Toilet training is best started when the child is not experiencing any other life change. It should be introduced in a matter of fact way, as a normal every day activity. The open-door policy allows the child to see other members of the family using the toilet and that it is a normal process.</a:t>
            </a:r>
          </a:p>
          <a:p>
            <a:endParaRPr lang="en-US" sz="1400" dirty="0"/>
          </a:p>
          <a:p>
            <a:pPr marL="0" indent="0" algn="ctr">
              <a:buNone/>
            </a:pPr>
            <a:r>
              <a:rPr lang="en-US" sz="1400" dirty="0"/>
              <a:t>Step 5 – Night time dryness</a:t>
            </a:r>
          </a:p>
          <a:p>
            <a:pPr marL="0" indent="0">
              <a:buNone/>
            </a:pPr>
            <a:r>
              <a:rPr lang="en-GB" sz="1400" dirty="0"/>
              <a:t>Once children have learnt to how to go the toilet during the day some will quickly become dry overnight but for other children this can take some time. After the age of 5 nocturnal enuresis is a recognised medical condition and children should be assessed and appropriate treatment commenced. (NICE 2010)</a:t>
            </a:r>
          </a:p>
          <a:p>
            <a:endParaRPr lang="en-GB" sz="1400" dirty="0"/>
          </a:p>
          <a:p>
            <a:endParaRPr lang="en-US" sz="1600" dirty="0"/>
          </a:p>
          <a:p>
            <a:endParaRPr lang="en-GB" dirty="0"/>
          </a:p>
        </p:txBody>
      </p:sp>
      <p:pic>
        <p:nvPicPr>
          <p:cNvPr id="4" name="Picture 3" descr="lcc_strapline_logo_white_footer.eps">
            <a:extLst>
              <a:ext uri="{FF2B5EF4-FFF2-40B4-BE49-F238E27FC236}">
                <a16:creationId xmlns:a16="http://schemas.microsoft.com/office/drawing/2014/main" id="{5FFBED4D-3ED4-4C5C-99CE-D700BF7B12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257916"/>
            <a:ext cx="9144000" cy="1600084"/>
          </a:xfrm>
          <a:prstGeom prst="rect">
            <a:avLst/>
          </a:prstGeom>
        </p:spPr>
      </p:pic>
      <p:pic>
        <p:nvPicPr>
          <p:cNvPr id="2" name="Audio 1">
            <a:hlinkClick r:id="" action="ppaction://media"/>
            <a:extLst>
              <a:ext uri="{FF2B5EF4-FFF2-40B4-BE49-F238E27FC236}">
                <a16:creationId xmlns:a16="http://schemas.microsoft.com/office/drawing/2014/main" id="{0EB0D426-2D1C-C91F-8300-0AD3E566D23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722211917"/>
      </p:ext>
    </p:extLst>
  </p:cSld>
  <p:clrMapOvr>
    <a:masterClrMapping/>
  </p:clrMapOvr>
  <mc:AlternateContent xmlns:mc="http://schemas.openxmlformats.org/markup-compatibility/2006" xmlns:p14="http://schemas.microsoft.com/office/powerpoint/2010/main">
    <mc:Choice Requires="p14">
      <p:transition spd="slow" p14:dur="2000" advTm="250961"/>
    </mc:Choice>
    <mc:Fallback xmlns="">
      <p:transition spd="slow" advTm="2509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a:t>Goal setting</a:t>
            </a:r>
          </a:p>
        </p:txBody>
      </p:sp>
      <p:sp>
        <p:nvSpPr>
          <p:cNvPr id="3" name="Content Placeholder 2"/>
          <p:cNvSpPr>
            <a:spLocks noGrp="1"/>
          </p:cNvSpPr>
          <p:nvPr>
            <p:ph idx="1"/>
          </p:nvPr>
        </p:nvSpPr>
        <p:spPr>
          <a:xfrm>
            <a:off x="457200" y="1196752"/>
            <a:ext cx="8229600" cy="4929411"/>
          </a:xfrm>
        </p:spPr>
        <p:txBody>
          <a:bodyPr>
            <a:normAutofit fontScale="77500" lnSpcReduction="20000"/>
          </a:bodyPr>
          <a:lstStyle/>
          <a:p>
            <a:r>
              <a:rPr lang="en-GB" dirty="0"/>
              <a:t>Goal setting is a useful tool to use when discussing toilet skills development, both short and long term.</a:t>
            </a:r>
          </a:p>
          <a:p>
            <a:endParaRPr lang="en-GB" dirty="0"/>
          </a:p>
          <a:p>
            <a:r>
              <a:rPr lang="en-GB" dirty="0"/>
              <a:t>Some examples of goals could be </a:t>
            </a:r>
          </a:p>
          <a:p>
            <a:r>
              <a:rPr lang="en-GB" dirty="0"/>
              <a:t>‘My child will be able to sit on the toilet for 30 seconds’</a:t>
            </a:r>
          </a:p>
          <a:p>
            <a:r>
              <a:rPr lang="en-GB" dirty="0"/>
              <a:t>‘My child will be able to pull up their underwear’</a:t>
            </a:r>
          </a:p>
          <a:p>
            <a:r>
              <a:rPr lang="en-GB" dirty="0"/>
              <a:t>‘My child will tell me when they want to go to the toilet by using the PEC card’</a:t>
            </a:r>
          </a:p>
          <a:p>
            <a:endParaRPr lang="en-GB" dirty="0"/>
          </a:p>
          <a:p>
            <a:r>
              <a:rPr lang="en-GB" dirty="0"/>
              <a:t>You will then need to have an action which will support achieving the goal, for example</a:t>
            </a:r>
          </a:p>
          <a:p>
            <a:r>
              <a:rPr lang="en-GB" dirty="0"/>
              <a:t>‘Using an egg timer to time 30 seconds.’</a:t>
            </a:r>
          </a:p>
          <a:p>
            <a:r>
              <a:rPr lang="en-GB" dirty="0"/>
              <a:t>‘Parent/carer to put their hands over the child’s hands to show how to pull up underwear’</a:t>
            </a:r>
          </a:p>
          <a:p>
            <a:r>
              <a:rPr lang="en-GB" dirty="0"/>
              <a:t>‘Parent/carer to use the PEC card every time they take the child to the toilet.’</a:t>
            </a:r>
          </a:p>
          <a:p>
            <a:endParaRPr lang="en-GB" dirty="0"/>
          </a:p>
          <a:p>
            <a:pPr marL="0" indent="0">
              <a:buNone/>
            </a:pPr>
            <a:r>
              <a:rPr lang="en-GB" dirty="0"/>
              <a:t>Offer rewards when the child completes a positive action and ignore negative behaviour</a:t>
            </a:r>
          </a:p>
          <a:p>
            <a:pPr marL="0" indent="0">
              <a:buNone/>
            </a:pPr>
            <a:endParaRPr lang="en-GB" dirty="0"/>
          </a:p>
          <a:p>
            <a:pPr marL="0" indent="0">
              <a:buNone/>
            </a:pPr>
            <a:r>
              <a:rPr lang="en-GB" dirty="0"/>
              <a:t>Care providers, parents and education settings can benefit from a written plan to  encourage consistency in all settings as this is crucial, especially for children with additional needs.  </a:t>
            </a:r>
          </a:p>
          <a:p>
            <a:pPr marL="0" indent="0">
              <a:buNone/>
            </a:pPr>
            <a:endParaRPr lang="en-GB" dirty="0"/>
          </a:p>
        </p:txBody>
      </p:sp>
      <p:pic>
        <p:nvPicPr>
          <p:cNvPr id="4" name="Picture 3" descr="lcc_strapline_logo_white_footer.ep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pic>
        <p:nvPicPr>
          <p:cNvPr id="5" name="Audio 4">
            <a:hlinkClick r:id="" action="ppaction://media"/>
            <a:extLst>
              <a:ext uri="{FF2B5EF4-FFF2-40B4-BE49-F238E27FC236}">
                <a16:creationId xmlns:a16="http://schemas.microsoft.com/office/drawing/2014/main" id="{FA28AE15-ACD7-9296-EA8B-5D9F9E46A3E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469239491"/>
      </p:ext>
    </p:extLst>
  </p:cSld>
  <p:clrMapOvr>
    <a:masterClrMapping/>
  </p:clrMapOvr>
  <mc:AlternateContent xmlns:mc="http://schemas.openxmlformats.org/markup-compatibility/2006" xmlns:p14="http://schemas.microsoft.com/office/powerpoint/2010/main">
    <mc:Choice Requires="p14">
      <p:transition spd="slow" p14:dur="2000" advTm="42082"/>
    </mc:Choice>
    <mc:Fallback xmlns="">
      <p:transition spd="slow" advTm="420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Toilet programme</a:t>
            </a:r>
          </a:p>
        </p:txBody>
      </p:sp>
      <p:sp>
        <p:nvSpPr>
          <p:cNvPr id="3" name="Content Placeholder 2"/>
          <p:cNvSpPr>
            <a:spLocks noGrp="1"/>
          </p:cNvSpPr>
          <p:nvPr>
            <p:ph idx="1"/>
          </p:nvPr>
        </p:nvSpPr>
        <p:spPr/>
        <p:txBody>
          <a:bodyPr>
            <a:normAutofit/>
          </a:bodyPr>
          <a:lstStyle/>
          <a:p>
            <a:r>
              <a:rPr lang="en-GB" sz="1400" dirty="0"/>
              <a:t>A basic structured toileting routine should be based around how long a child can hold their urine. Frequent toileting, such as every 30 minutes, is ineffective as it does not let the bladder fill so the child does not get the sensation of a full bladder.</a:t>
            </a:r>
          </a:p>
          <a:p>
            <a:r>
              <a:rPr lang="en-GB" sz="1400" dirty="0"/>
              <a:t>Children are most likely to go to the toilet after eating, drinking and sleeping so this should be factored into the routine.</a:t>
            </a:r>
          </a:p>
          <a:p>
            <a:endParaRPr lang="en-GB" sz="1400" dirty="0"/>
          </a:p>
          <a:p>
            <a:r>
              <a:rPr lang="en-GB" sz="1400" dirty="0"/>
              <a:t>Basic routine for a child who holds their urine for 2 hours</a:t>
            </a:r>
          </a:p>
          <a:p>
            <a:r>
              <a:rPr lang="en-GB" sz="1400" dirty="0"/>
              <a:t>A drink every 1hr 45 minutes, approx. 200mls as this will encourage the child to drink an age appropriate amount of water per day if they have at least 6 drinks per day.</a:t>
            </a:r>
          </a:p>
          <a:p>
            <a:r>
              <a:rPr lang="en-GB" sz="1400" dirty="0"/>
              <a:t>Take the child to the toilet 15 minutes after they have had a drink, encourage sitting on the toilet and telling the child that it is time for a wee. If the child has a wee then the routine is reset and they are given a drink 1hr 45mins after the wee.</a:t>
            </a:r>
          </a:p>
          <a:p>
            <a:r>
              <a:rPr lang="en-GB" sz="1400" dirty="0"/>
              <a:t>20 minutes after meals a child should be taken to the toilet and encouraged to open their bowels unless they already have a natural bowel routine. If they open their bowels in a nappy this should be flushed down the toilet and explained to the child that is where poo goes.</a:t>
            </a:r>
          </a:p>
          <a:p>
            <a:r>
              <a:rPr lang="en-GB" sz="1400" dirty="0"/>
              <a:t>All toilet routines to be done within the toilet area, including hand washing and nappy disposal.</a:t>
            </a:r>
          </a:p>
          <a:p>
            <a:pPr marL="0" indent="0">
              <a:buNone/>
            </a:pPr>
            <a:endParaRPr lang="en-GB" sz="1400" dirty="0"/>
          </a:p>
        </p:txBody>
      </p:sp>
      <p:pic>
        <p:nvPicPr>
          <p:cNvPr id="5" name="Picture 4" descr="lcc_strapline_logo_white_footer.eps"/>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pic>
        <p:nvPicPr>
          <p:cNvPr id="4" name="Audio 3">
            <a:hlinkClick r:id="" action="ppaction://media"/>
            <a:extLst>
              <a:ext uri="{FF2B5EF4-FFF2-40B4-BE49-F238E27FC236}">
                <a16:creationId xmlns:a16="http://schemas.microsoft.com/office/drawing/2014/main" id="{E09D3A14-792B-D46C-782F-FCB13B4E40F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104509945"/>
      </p:ext>
    </p:extLst>
  </p:cSld>
  <p:clrMapOvr>
    <a:masterClrMapping/>
  </p:clrMapOvr>
  <mc:AlternateContent xmlns:mc="http://schemas.openxmlformats.org/markup-compatibility/2006" xmlns:p14="http://schemas.microsoft.com/office/powerpoint/2010/main">
    <mc:Choice Requires="p14">
      <p:transition spd="slow" p14:dur="2000" advTm="110602"/>
    </mc:Choice>
    <mc:Fallback xmlns="">
      <p:transition spd="slow" advTm="1106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Continence products</a:t>
            </a:r>
          </a:p>
        </p:txBody>
      </p:sp>
      <p:sp>
        <p:nvSpPr>
          <p:cNvPr id="3" name="Content Placeholder 2"/>
          <p:cNvSpPr>
            <a:spLocks noGrp="1"/>
          </p:cNvSpPr>
          <p:nvPr>
            <p:ph idx="1"/>
          </p:nvPr>
        </p:nvSpPr>
        <p:spPr/>
        <p:txBody>
          <a:bodyPr>
            <a:normAutofit/>
          </a:bodyPr>
          <a:lstStyle/>
          <a:p>
            <a:r>
              <a:rPr lang="en-GB" sz="1400" dirty="0"/>
              <a:t>Prolonged use of disposable products often results in children not recognising the sensation of being wet. This can delay toilet skill development. Children need to understand being wet and link it to the sensation of a full bladder. Use of washable pants can encourage children to understand being wet. If a child has the skills to be toilet trained using a nappy/pull up will delay toileting and is therefore not appropriate. A proactive toileting programme should be implemented to encourage continence.</a:t>
            </a:r>
          </a:p>
          <a:p>
            <a:endParaRPr lang="en-GB" sz="1400" dirty="0"/>
          </a:p>
          <a:p>
            <a:r>
              <a:rPr lang="en-GB" sz="1400" dirty="0"/>
              <a:t>Delaying toilet training until an arbitrary decided age or until they show readiness signs is not appropriate. There is evidence to suggest this will delay bladder and bowel control, lead to constipation and nappy dependency. </a:t>
            </a:r>
          </a:p>
          <a:p>
            <a:endParaRPr lang="en-GB" sz="1400" dirty="0"/>
          </a:p>
          <a:p>
            <a:pPr marL="0" indent="0">
              <a:buNone/>
            </a:pPr>
            <a:r>
              <a:rPr lang="en-GB" sz="1400" dirty="0"/>
              <a:t>(Consensus document 2021)</a:t>
            </a:r>
          </a:p>
          <a:p>
            <a:pPr marL="0" indent="0">
              <a:buNone/>
            </a:pPr>
            <a:endParaRPr lang="en-GB" sz="1400" dirty="0"/>
          </a:p>
          <a:p>
            <a:r>
              <a:rPr lang="en-GB" sz="1400" dirty="0"/>
              <a:t>Children who do use disposable continence products should be toileted using a structured toilet routine however they should not have their product changed unless it is indicated. </a:t>
            </a:r>
          </a:p>
          <a:p>
            <a:endParaRPr lang="en-GB" sz="1400" dirty="0"/>
          </a:p>
          <a:p>
            <a:endParaRPr lang="en-GB" sz="1400" dirty="0"/>
          </a:p>
        </p:txBody>
      </p:sp>
      <p:pic>
        <p:nvPicPr>
          <p:cNvPr id="4" name="Picture 3" descr="lcc_strapline_logo_white_footer.ep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pic>
        <p:nvPicPr>
          <p:cNvPr id="5" name="Audio 4">
            <a:hlinkClick r:id="" action="ppaction://media"/>
            <a:extLst>
              <a:ext uri="{FF2B5EF4-FFF2-40B4-BE49-F238E27FC236}">
                <a16:creationId xmlns:a16="http://schemas.microsoft.com/office/drawing/2014/main" id="{FF1B310D-0322-C145-BB7C-A1ABA82077F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82165531"/>
      </p:ext>
    </p:extLst>
  </p:cSld>
  <p:clrMapOvr>
    <a:masterClrMapping/>
  </p:clrMapOvr>
  <mc:AlternateContent xmlns:mc="http://schemas.openxmlformats.org/markup-compatibility/2006" xmlns:p14="http://schemas.microsoft.com/office/powerpoint/2010/main">
    <mc:Choice Requires="p14">
      <p:transition spd="slow" p14:dur="2000" advTm="85943"/>
    </mc:Choice>
    <mc:Fallback xmlns="">
      <p:transition spd="slow" advTm="859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32656"/>
            <a:ext cx="8229600" cy="5793507"/>
          </a:xfrm>
        </p:spPr>
        <p:txBody>
          <a:bodyPr>
            <a:normAutofit/>
          </a:bodyPr>
          <a:lstStyle/>
          <a:p>
            <a:pPr marL="0" indent="0" algn="ctr">
              <a:buNone/>
            </a:pPr>
            <a:r>
              <a:rPr lang="en-GB" sz="1800" dirty="0"/>
              <a:t>Key Points</a:t>
            </a:r>
          </a:p>
          <a:p>
            <a:pPr marL="0" indent="0" algn="ctr">
              <a:buNone/>
            </a:pPr>
            <a:endParaRPr lang="en-GB" sz="1800" dirty="0"/>
          </a:p>
          <a:p>
            <a:r>
              <a:rPr lang="en-GB" sz="1600" dirty="0"/>
              <a:t>Most children can become toilet trained.</a:t>
            </a:r>
          </a:p>
          <a:p>
            <a:r>
              <a:rPr lang="en-GB" sz="1600" dirty="0"/>
              <a:t>There is no evidence base for “readiness signs”. Some children will never show signs.</a:t>
            </a:r>
          </a:p>
          <a:p>
            <a:r>
              <a:rPr lang="en-GB" sz="1600" dirty="0"/>
              <a:t>Formal toilet training should be triggered by bladder/bowel maturity.</a:t>
            </a:r>
          </a:p>
          <a:p>
            <a:r>
              <a:rPr lang="en-GB" sz="1600" dirty="0"/>
              <a:t>Toiler training is a skill to be learnt like all other skills.</a:t>
            </a:r>
          </a:p>
          <a:p>
            <a:r>
              <a:rPr lang="en-GB" sz="1600" dirty="0"/>
              <a:t>Knowing they need to go is the last step they will learn and some children will always need to be toileted on routine.</a:t>
            </a:r>
          </a:p>
          <a:p>
            <a:r>
              <a:rPr lang="en-GB" sz="1600" dirty="0"/>
              <a:t>There is no timeframe to the steps as all children will go through the steps at different paces. </a:t>
            </a:r>
          </a:p>
          <a:p>
            <a:r>
              <a:rPr lang="en-GB" sz="1600" dirty="0"/>
              <a:t>Skills should be developed from birth to try and enable it to be just part of the day but toilet skills can be started at any time. </a:t>
            </a:r>
          </a:p>
          <a:p>
            <a:r>
              <a:rPr lang="en-GB" sz="1600" dirty="0"/>
              <a:t>No child should be treated differently, unless they have a bladder or bowel abnormality or medical condition which means they cannot become continent.</a:t>
            </a:r>
          </a:p>
          <a:p>
            <a:r>
              <a:rPr lang="en-GB" sz="1600" dirty="0"/>
              <a:t>Just because a child is non verbal does not mean they can not be toilet trained.</a:t>
            </a:r>
          </a:p>
          <a:p>
            <a:endParaRPr lang="en-GB" sz="1600" dirty="0"/>
          </a:p>
        </p:txBody>
      </p:sp>
      <p:pic>
        <p:nvPicPr>
          <p:cNvPr id="4" name="Picture 3" descr="lcc_strapline_logo_white_footer.eps"/>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pic>
        <p:nvPicPr>
          <p:cNvPr id="5" name="Audio 4">
            <a:hlinkClick r:id="" action="ppaction://media"/>
            <a:extLst>
              <a:ext uri="{FF2B5EF4-FFF2-40B4-BE49-F238E27FC236}">
                <a16:creationId xmlns:a16="http://schemas.microsoft.com/office/drawing/2014/main" id="{5C873EFA-1BA4-26CE-C59B-910215AC295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3606365789"/>
      </p:ext>
    </p:extLst>
  </p:cSld>
  <p:clrMapOvr>
    <a:masterClrMapping/>
  </p:clrMapOvr>
  <mc:AlternateContent xmlns:mc="http://schemas.openxmlformats.org/markup-compatibility/2006" xmlns:p14="http://schemas.microsoft.com/office/powerpoint/2010/main">
    <mc:Choice Requires="p14">
      <p:transition spd="slow" p14:dur="2000" advTm="131279"/>
    </mc:Choice>
    <mc:Fallback xmlns="">
      <p:transition spd="slow" advTm="1312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9C79B-F0BC-48E5-9EF7-74B00CD018AB}"/>
              </a:ext>
            </a:extLst>
          </p:cNvPr>
          <p:cNvSpPr>
            <a:spLocks noGrp="1"/>
          </p:cNvSpPr>
          <p:nvPr>
            <p:ph type="title"/>
          </p:nvPr>
        </p:nvSpPr>
        <p:spPr>
          <a:xfrm>
            <a:off x="603504" y="764704"/>
            <a:ext cx="4472552" cy="4800243"/>
          </a:xfrm>
        </p:spPr>
        <p:txBody>
          <a:bodyPr vert="horz" lIns="91440" tIns="45720" rIns="91440" bIns="45720" rtlCol="0" anchor="t">
            <a:normAutofit/>
          </a:bodyPr>
          <a:lstStyle/>
          <a:p>
            <a:pPr algn="l">
              <a:lnSpc>
                <a:spcPct val="90000"/>
              </a:lnSpc>
            </a:pPr>
            <a:r>
              <a:rPr lang="en-US" sz="1800" dirty="0">
                <a:solidFill>
                  <a:schemeClr val="tx2"/>
                </a:solidFill>
              </a:rPr>
              <a:t>If you have any questions,</a:t>
            </a:r>
            <a:r>
              <a:rPr lang="en-US" sz="1800" kern="1200" dirty="0">
                <a:solidFill>
                  <a:schemeClr val="tx2"/>
                </a:solidFill>
                <a:latin typeface="+mj-lt"/>
                <a:ea typeface="+mj-ea"/>
                <a:cs typeface="+mj-cs"/>
              </a:rPr>
              <a:t> please contact the health team on 01522 843000 and ask to speak to the continence service or email BS_Healthadmin@lincolnshire.gov.uk. </a:t>
            </a:r>
            <a:br>
              <a:rPr lang="en-US" sz="1800" kern="1200" dirty="0">
                <a:solidFill>
                  <a:schemeClr val="tx2"/>
                </a:solidFill>
                <a:latin typeface="+mj-lt"/>
                <a:ea typeface="+mj-ea"/>
                <a:cs typeface="+mj-cs"/>
              </a:rPr>
            </a:br>
            <a:br>
              <a:rPr lang="en-US" sz="1800" kern="1200" dirty="0">
                <a:solidFill>
                  <a:schemeClr val="tx2"/>
                </a:solidFill>
                <a:latin typeface="+mj-lt"/>
                <a:ea typeface="+mj-ea"/>
                <a:cs typeface="+mj-cs"/>
              </a:rPr>
            </a:br>
            <a:r>
              <a:rPr lang="en-US" sz="1800" kern="1200" dirty="0">
                <a:solidFill>
                  <a:schemeClr val="tx2"/>
                </a:solidFill>
                <a:latin typeface="+mj-lt"/>
                <a:ea typeface="+mj-ea"/>
                <a:cs typeface="+mj-cs"/>
              </a:rPr>
              <a:t>Parents and </a:t>
            </a:r>
            <a:r>
              <a:rPr lang="en-US" sz="1800" kern="1200" dirty="0" err="1">
                <a:solidFill>
                  <a:schemeClr val="tx2"/>
                </a:solidFill>
                <a:latin typeface="+mj-lt"/>
                <a:ea typeface="+mj-ea"/>
                <a:cs typeface="+mj-cs"/>
              </a:rPr>
              <a:t>carers</a:t>
            </a:r>
            <a:r>
              <a:rPr lang="en-US" sz="1800" kern="1200" dirty="0">
                <a:solidFill>
                  <a:schemeClr val="tx2"/>
                </a:solidFill>
                <a:latin typeface="+mj-lt"/>
                <a:ea typeface="+mj-ea"/>
                <a:cs typeface="+mj-cs"/>
              </a:rPr>
              <a:t> can make a self referral to the Health Visitors or Children and Young Peoples Nurses using the above telephone number.</a:t>
            </a:r>
            <a:br>
              <a:rPr lang="en-US" sz="1800" kern="1200" dirty="0">
                <a:solidFill>
                  <a:schemeClr val="tx2"/>
                </a:solidFill>
                <a:latin typeface="+mj-lt"/>
                <a:ea typeface="+mj-ea"/>
                <a:cs typeface="+mj-cs"/>
              </a:rPr>
            </a:br>
            <a:br>
              <a:rPr lang="en-US" sz="1800" kern="1200" dirty="0">
                <a:solidFill>
                  <a:schemeClr val="tx2"/>
                </a:solidFill>
                <a:latin typeface="+mj-lt"/>
                <a:ea typeface="+mj-ea"/>
                <a:cs typeface="+mj-cs"/>
              </a:rPr>
            </a:br>
            <a:r>
              <a:rPr lang="en-US" sz="1800" kern="1200" dirty="0">
                <a:solidFill>
                  <a:schemeClr val="tx2"/>
                </a:solidFill>
                <a:latin typeface="+mj-lt"/>
                <a:ea typeface="+mj-ea"/>
                <a:cs typeface="+mj-cs"/>
              </a:rPr>
              <a:t>Education setting can make a referral using an Early Help Assessment</a:t>
            </a:r>
          </a:p>
        </p:txBody>
      </p:sp>
      <p:pic>
        <p:nvPicPr>
          <p:cNvPr id="7" name="Graphic 6" descr="Question mark">
            <a:extLst>
              <a:ext uri="{FF2B5EF4-FFF2-40B4-BE49-F238E27FC236}">
                <a16:creationId xmlns:a16="http://schemas.microsoft.com/office/drawing/2014/main" id="{939A3644-A9A9-4376-969C-4FC19168FB9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516980" y="620688"/>
            <a:ext cx="3106320" cy="3106320"/>
          </a:xfrm>
          <a:prstGeom prst="rect">
            <a:avLst/>
          </a:prstGeom>
          <a:ln>
            <a:noFill/>
          </a:ln>
        </p:spPr>
      </p:pic>
      <p:pic>
        <p:nvPicPr>
          <p:cNvPr id="5" name="Audio 4">
            <a:hlinkClick r:id="" action="ppaction://media"/>
            <a:extLst>
              <a:ext uri="{FF2B5EF4-FFF2-40B4-BE49-F238E27FC236}">
                <a16:creationId xmlns:a16="http://schemas.microsoft.com/office/drawing/2014/main" id="{9F02A9E9-6988-CF9C-C483-C64477CBDB8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6032500"/>
            <a:ext cx="609600" cy="609600"/>
          </a:xfrm>
          <a:prstGeom prst="rect">
            <a:avLst/>
          </a:prstGeom>
        </p:spPr>
      </p:pic>
      <p:pic>
        <p:nvPicPr>
          <p:cNvPr id="13" name="Picture 12" descr="lcc_strapline_logo_white_footer.eps">
            <a:extLst>
              <a:ext uri="{FF2B5EF4-FFF2-40B4-BE49-F238E27FC236}">
                <a16:creationId xmlns:a16="http://schemas.microsoft.com/office/drawing/2014/main" id="{38FC3736-2706-5C4B-4135-B22048F451B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spTree>
    <p:extLst>
      <p:ext uri="{BB962C8B-B14F-4D97-AF65-F5344CB8AC3E}">
        <p14:creationId xmlns:p14="http://schemas.microsoft.com/office/powerpoint/2010/main" val="2865975051"/>
      </p:ext>
    </p:extLst>
  </p:cSld>
  <p:clrMapOvr>
    <a:masterClrMapping/>
  </p:clrMapOvr>
  <mc:AlternateContent xmlns:mc="http://schemas.openxmlformats.org/markup-compatibility/2006" xmlns:p14="http://schemas.microsoft.com/office/powerpoint/2010/main">
    <mc:Choice Requires="p14">
      <p:transition spd="slow" p14:dur="2000" advTm="32563"/>
    </mc:Choice>
    <mc:Fallback xmlns="">
      <p:transition spd="slow" advTm="325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648072"/>
          </a:xfrm>
        </p:spPr>
        <p:txBody>
          <a:bodyPr>
            <a:normAutofit/>
          </a:bodyPr>
          <a:lstStyle/>
          <a:p>
            <a:r>
              <a:rPr lang="en-GB" dirty="0"/>
              <a:t>Resources</a:t>
            </a:r>
          </a:p>
        </p:txBody>
      </p:sp>
      <p:sp>
        <p:nvSpPr>
          <p:cNvPr id="3" name="Content Placeholder 2"/>
          <p:cNvSpPr>
            <a:spLocks noGrp="1"/>
          </p:cNvSpPr>
          <p:nvPr>
            <p:ph idx="1"/>
          </p:nvPr>
        </p:nvSpPr>
        <p:spPr>
          <a:xfrm>
            <a:off x="395536" y="1196752"/>
            <a:ext cx="8229600" cy="4525963"/>
          </a:xfrm>
        </p:spPr>
        <p:txBody>
          <a:bodyPr>
            <a:normAutofit fontScale="92500" lnSpcReduction="20000"/>
          </a:bodyPr>
          <a:lstStyle/>
          <a:p>
            <a:r>
              <a:rPr lang="en-GB" sz="1200" dirty="0"/>
              <a:t>https://www.bbuk.org.uk/blog/childrens-bladder-and-bowel-issues-some-fables-and-facts/</a:t>
            </a:r>
          </a:p>
          <a:p>
            <a:r>
              <a:rPr lang="en-GB" sz="1300" dirty="0">
                <a:hlinkClick r:id="rId4"/>
              </a:rPr>
              <a:t>https://www.eric.org.uk/Handlers/Download.ashx?IDMF=cad20060-c174-4566-afcd-25f0087614a4</a:t>
            </a:r>
            <a:r>
              <a:rPr lang="en-GB" sz="1300" dirty="0"/>
              <a:t> – Eric’s guide to potty training</a:t>
            </a:r>
          </a:p>
          <a:p>
            <a:r>
              <a:rPr lang="en-GB" sz="1300" dirty="0"/>
              <a:t>Children’s bladder and bowel care resource pack</a:t>
            </a:r>
          </a:p>
          <a:p>
            <a:pPr marL="0" indent="0">
              <a:buNone/>
            </a:pPr>
            <a:r>
              <a:rPr lang="en-GB" sz="1300" dirty="0">
                <a:hlinkClick r:id="rId5"/>
              </a:rPr>
              <a:t>https://www.bbuk.org.uk/wp-content/uploads/2018/09/Childrens-continence-pathways-Resource-Pack.pdf</a:t>
            </a:r>
            <a:endParaRPr lang="en-GB" sz="1300" dirty="0"/>
          </a:p>
          <a:p>
            <a:r>
              <a:rPr lang="en-GB" sz="1300" dirty="0"/>
              <a:t>Eric and bladder and bowel resource for school document</a:t>
            </a:r>
          </a:p>
          <a:p>
            <a:pPr marL="0" indent="0">
              <a:buNone/>
            </a:pPr>
            <a:r>
              <a:rPr lang="en-GB" sz="1300" dirty="0">
                <a:hlinkClick r:id="rId6"/>
              </a:rPr>
              <a:t>https://www.eric.org.uk/Handlers/Download.ashx?IDMF=0fd1827c-5200-438c-9484-4d2e28a420ea</a:t>
            </a:r>
            <a:r>
              <a:rPr lang="en-GB" sz="1300" dirty="0"/>
              <a:t> </a:t>
            </a:r>
          </a:p>
          <a:p>
            <a:r>
              <a:rPr lang="en-GB" sz="1300" dirty="0"/>
              <a:t>Pec cards</a:t>
            </a:r>
          </a:p>
          <a:p>
            <a:pPr marL="0" indent="0">
              <a:buNone/>
            </a:pPr>
            <a:r>
              <a:rPr lang="en-GB" sz="1300" dirty="0">
                <a:hlinkClick r:id="rId7"/>
              </a:rPr>
              <a:t>https://blogs.glowscotland.org.uk/an/public/HaysheadNursery/uploads/sites/770/2014/08/ToiletingPicturesBoys.pdf</a:t>
            </a:r>
            <a:endParaRPr lang="en-GB" sz="1300" dirty="0"/>
          </a:p>
          <a:p>
            <a:pPr marL="0" indent="0">
              <a:buNone/>
            </a:pPr>
            <a:r>
              <a:rPr lang="en-GB" sz="1300" dirty="0">
                <a:hlinkClick r:id="rId8"/>
              </a:rPr>
              <a:t>https://blogs.glowscotland.org.uk/an/public/HaysheadNursery/uploads/sites/770/2014/08/ToiletingPicturesGirls.pdf</a:t>
            </a:r>
            <a:endParaRPr lang="en-GB" sz="1300" dirty="0"/>
          </a:p>
          <a:p>
            <a:r>
              <a:rPr lang="en-GB" sz="1300" dirty="0"/>
              <a:t>Toilet training video </a:t>
            </a:r>
            <a:r>
              <a:rPr lang="en-GB" sz="1300" dirty="0" err="1"/>
              <a:t>Elmos</a:t>
            </a:r>
            <a:r>
              <a:rPr lang="en-GB" sz="1300" dirty="0"/>
              <a:t> potty time</a:t>
            </a:r>
          </a:p>
          <a:p>
            <a:pPr marL="0" indent="0">
              <a:buNone/>
            </a:pPr>
            <a:r>
              <a:rPr lang="en-GB" sz="1300" dirty="0">
                <a:hlinkClick r:id="rId9"/>
              </a:rPr>
              <a:t>https://www.youtube.com/watch?v=oxIOzJrOlaU</a:t>
            </a:r>
            <a:endParaRPr lang="en-GB" sz="1300" dirty="0"/>
          </a:p>
          <a:p>
            <a:r>
              <a:rPr lang="en-GB" sz="1300" dirty="0"/>
              <a:t>Toms toilet triumph social story </a:t>
            </a:r>
            <a:r>
              <a:rPr lang="en-GB" sz="1400" u="sng" dirty="0">
                <a:hlinkClick r:id="rId10"/>
              </a:rPr>
              <a:t>https://m.youtube.com/watch?v=jeZs8Oo2_uE</a:t>
            </a:r>
            <a:endParaRPr lang="en-GB" sz="1300" dirty="0"/>
          </a:p>
          <a:p>
            <a:r>
              <a:rPr lang="en-GB" sz="1400" dirty="0"/>
              <a:t>Bladder and bowel UK  </a:t>
            </a:r>
            <a:r>
              <a:rPr lang="en-GB" sz="1400" dirty="0">
                <a:hlinkClick r:id="rId11"/>
              </a:rPr>
              <a:t>https://www.bbuk.org.uk/</a:t>
            </a:r>
            <a:endParaRPr lang="en-GB" sz="1400" dirty="0"/>
          </a:p>
          <a:p>
            <a:r>
              <a:rPr lang="en-GB" sz="1400" dirty="0"/>
              <a:t>Eric  </a:t>
            </a:r>
            <a:r>
              <a:rPr lang="en-GB" sz="1400" dirty="0">
                <a:hlinkClick r:id="rId12"/>
              </a:rPr>
              <a:t>www.Eric.org.uk</a:t>
            </a:r>
            <a:endParaRPr lang="en-GB" sz="1400" dirty="0"/>
          </a:p>
          <a:p>
            <a:r>
              <a:rPr lang="en-GB" sz="1400" dirty="0"/>
              <a:t>Social stories resource</a:t>
            </a:r>
          </a:p>
          <a:p>
            <a:r>
              <a:rPr lang="en-GB" sz="1400" dirty="0">
                <a:hlinkClick r:id="rId13"/>
              </a:rPr>
              <a:t>www.autism.org.uk/about/strategies/social-stories-comic-strips.aspx</a:t>
            </a:r>
            <a:endParaRPr lang="en-GB" sz="1400" dirty="0"/>
          </a:p>
          <a:p>
            <a:r>
              <a:rPr lang="en-GB" sz="1400" dirty="0"/>
              <a:t>Poo goes home to </a:t>
            </a:r>
            <a:r>
              <a:rPr lang="en-GB" sz="1400" dirty="0" err="1"/>
              <a:t>Pooland</a:t>
            </a:r>
            <a:r>
              <a:rPr lang="en-GB" sz="1400" dirty="0"/>
              <a:t> App</a:t>
            </a:r>
          </a:p>
          <a:p>
            <a:r>
              <a:rPr lang="en-GB" sz="1400" dirty="0"/>
              <a:t>Social stories </a:t>
            </a:r>
            <a:r>
              <a:rPr lang="en-GB" sz="1000" dirty="0">
                <a:hlinkClick r:id="rId14"/>
              </a:rPr>
              <a:t>https://theteachingspeechie.com</a:t>
            </a:r>
            <a:endParaRPr lang="en-GB" sz="1300" dirty="0"/>
          </a:p>
          <a:p>
            <a:endParaRPr lang="en-GB" dirty="0"/>
          </a:p>
        </p:txBody>
      </p:sp>
      <p:pic>
        <p:nvPicPr>
          <p:cNvPr id="4" name="Picture 3" descr="lcc_strapline_logo_white_footer.eps"/>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pic>
        <p:nvPicPr>
          <p:cNvPr id="5" name="Audio 4">
            <a:hlinkClick r:id="" action="ppaction://media"/>
            <a:extLst>
              <a:ext uri="{FF2B5EF4-FFF2-40B4-BE49-F238E27FC236}">
                <a16:creationId xmlns:a16="http://schemas.microsoft.com/office/drawing/2014/main" id="{F5CA7738-BC6B-FA96-E5C1-89A9DDDF7EFC}"/>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480484744"/>
      </p:ext>
    </p:extLst>
  </p:cSld>
  <p:clrMapOvr>
    <a:masterClrMapping/>
  </p:clrMapOvr>
  <mc:AlternateContent xmlns:mc="http://schemas.openxmlformats.org/markup-compatibility/2006" xmlns:p14="http://schemas.microsoft.com/office/powerpoint/2010/main">
    <mc:Choice Requires="p14">
      <p:transition spd="slow" p14:dur="2000" advTm="5280"/>
    </mc:Choice>
    <mc:Fallback xmlns="">
      <p:transition spd="slow" advTm="5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274ED-C4D1-4D95-B69B-A07E3685D223}"/>
              </a:ext>
            </a:extLst>
          </p:cNvPr>
          <p:cNvSpPr>
            <a:spLocks noGrp="1"/>
          </p:cNvSpPr>
          <p:nvPr>
            <p:ph type="title"/>
          </p:nvPr>
        </p:nvSpPr>
        <p:spPr/>
        <p:txBody>
          <a:bodyPr/>
          <a:lstStyle/>
          <a:p>
            <a:r>
              <a:rPr lang="en-GB" dirty="0"/>
              <a:t>Resources.</a:t>
            </a:r>
          </a:p>
        </p:txBody>
      </p:sp>
      <p:sp>
        <p:nvSpPr>
          <p:cNvPr id="3" name="Content Placeholder 2">
            <a:extLst>
              <a:ext uri="{FF2B5EF4-FFF2-40B4-BE49-F238E27FC236}">
                <a16:creationId xmlns:a16="http://schemas.microsoft.com/office/drawing/2014/main" id="{CAF16176-34C6-401E-8A62-1C515FFE688B}"/>
              </a:ext>
            </a:extLst>
          </p:cNvPr>
          <p:cNvSpPr>
            <a:spLocks noGrp="1"/>
          </p:cNvSpPr>
          <p:nvPr>
            <p:ph idx="1"/>
          </p:nvPr>
        </p:nvSpPr>
        <p:spPr>
          <a:xfrm>
            <a:off x="457200" y="1600201"/>
            <a:ext cx="8229600" cy="4133056"/>
          </a:xfrm>
        </p:spPr>
        <p:txBody>
          <a:bodyPr>
            <a:normAutofit/>
          </a:bodyPr>
          <a:lstStyle/>
          <a:p>
            <a:r>
              <a:rPr lang="en-GB" sz="1200" dirty="0">
                <a:hlinkClick r:id="rId2"/>
              </a:rPr>
              <a:t>Potty training | ERIC</a:t>
            </a:r>
            <a:endParaRPr lang="en-US" sz="1200" dirty="0">
              <a:hlinkClick r:id="rId3"/>
            </a:endParaRPr>
          </a:p>
          <a:p>
            <a:r>
              <a:rPr lang="en-US" sz="1200" dirty="0">
                <a:hlinkClick r:id="rId3"/>
              </a:rPr>
              <a:t>Let's Go Potty | Home | ERIC</a:t>
            </a:r>
            <a:endParaRPr lang="en-US" sz="1200" dirty="0"/>
          </a:p>
          <a:p>
            <a:r>
              <a:rPr lang="en-US" sz="1200" dirty="0">
                <a:hlinkClick r:id="rId4"/>
              </a:rPr>
              <a:t>Resources For Bladder and Bowel Problems in Children – BBUK</a:t>
            </a:r>
            <a:endParaRPr lang="en-US" sz="1200" dirty="0"/>
          </a:p>
          <a:p>
            <a:r>
              <a:rPr lang="en-US" sz="1200" dirty="0">
                <a:hlinkClick r:id="rId5"/>
              </a:rPr>
              <a:t>Toileting - a guide for parents and </a:t>
            </a:r>
            <a:r>
              <a:rPr lang="en-US" sz="1200" dirty="0" err="1">
                <a:hlinkClick r:id="rId5"/>
              </a:rPr>
              <a:t>carers</a:t>
            </a:r>
            <a:r>
              <a:rPr lang="en-US" sz="1200" dirty="0">
                <a:hlinkClick r:id="rId5"/>
              </a:rPr>
              <a:t> (autism.org.uk)</a:t>
            </a:r>
            <a:endParaRPr lang="en-US" sz="1200" dirty="0"/>
          </a:p>
          <a:p>
            <a:r>
              <a:rPr lang="en-US" sz="1200" dirty="0">
                <a:hlinkClick r:id="rId6"/>
              </a:rPr>
              <a:t>Positive About Down Syndrome – A website by parents for parents and parents-to-be</a:t>
            </a:r>
            <a:endParaRPr lang="en-US" sz="1200" dirty="0"/>
          </a:p>
          <a:p>
            <a:endParaRPr lang="en-GB" sz="1200" dirty="0"/>
          </a:p>
          <a:p>
            <a:r>
              <a:rPr lang="en-GB" sz="1200" dirty="0"/>
              <a:t>DSUK Going Potty! Toilet training advice 4 children 5 in the </a:t>
            </a:r>
            <a:r>
              <a:rPr lang="en-GB" sz="1200" dirty="0" err="1"/>
              <a:t>uk</a:t>
            </a:r>
            <a:r>
              <a:rPr lang="en-GB" sz="1200" dirty="0"/>
              <a:t>.</a:t>
            </a:r>
          </a:p>
          <a:p>
            <a:r>
              <a:rPr lang="en-GB" sz="1200" dirty="0"/>
              <a:t>DSUK toileting issues 4 children &amp;young people w Downs Syndrome age 5+</a:t>
            </a:r>
          </a:p>
          <a:p>
            <a:pPr marL="0" indent="0">
              <a:buNone/>
            </a:pPr>
            <a:endParaRPr lang="en-GB" sz="1600" dirty="0"/>
          </a:p>
          <a:p>
            <a:endParaRPr lang="en-GB" sz="1600" dirty="0"/>
          </a:p>
        </p:txBody>
      </p:sp>
      <p:pic>
        <p:nvPicPr>
          <p:cNvPr id="4" name="Picture 3" descr="lcc_strapline_logo_white_footer.eps">
            <a:extLst>
              <a:ext uri="{FF2B5EF4-FFF2-40B4-BE49-F238E27FC236}">
                <a16:creationId xmlns:a16="http://schemas.microsoft.com/office/drawing/2014/main" id="{0E737BA1-7D7E-B923-1C93-2DC5A5F2B3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spTree>
    <p:extLst>
      <p:ext uri="{BB962C8B-B14F-4D97-AF65-F5344CB8AC3E}">
        <p14:creationId xmlns:p14="http://schemas.microsoft.com/office/powerpoint/2010/main" val="1942929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EE618-6238-40E7-87AD-6A2FA71645B6}"/>
              </a:ext>
            </a:extLst>
          </p:cNvPr>
          <p:cNvSpPr>
            <a:spLocks noGrp="1"/>
          </p:cNvSpPr>
          <p:nvPr>
            <p:ph type="title"/>
          </p:nvPr>
        </p:nvSpPr>
        <p:spPr>
          <a:xfrm>
            <a:off x="457200" y="274638"/>
            <a:ext cx="8229600" cy="850106"/>
          </a:xfrm>
        </p:spPr>
        <p:txBody>
          <a:bodyPr/>
          <a:lstStyle/>
          <a:p>
            <a:r>
              <a:rPr lang="en-GB" dirty="0"/>
              <a:t>Resources for children</a:t>
            </a:r>
          </a:p>
        </p:txBody>
      </p:sp>
      <p:sp>
        <p:nvSpPr>
          <p:cNvPr id="3" name="Content Placeholder 2">
            <a:extLst>
              <a:ext uri="{FF2B5EF4-FFF2-40B4-BE49-F238E27FC236}">
                <a16:creationId xmlns:a16="http://schemas.microsoft.com/office/drawing/2014/main" id="{9E97BB5F-74C7-4BD1-A1DB-1A8854CA2AE7}"/>
              </a:ext>
            </a:extLst>
          </p:cNvPr>
          <p:cNvSpPr>
            <a:spLocks noGrp="1"/>
          </p:cNvSpPr>
          <p:nvPr>
            <p:ph idx="1"/>
          </p:nvPr>
        </p:nvSpPr>
        <p:spPr>
          <a:xfrm>
            <a:off x="456489" y="1108310"/>
            <a:ext cx="8229600" cy="4641379"/>
          </a:xfrm>
        </p:spPr>
        <p:txBody>
          <a:bodyPr>
            <a:normAutofit fontScale="85000" lnSpcReduction="20000"/>
          </a:bodyPr>
          <a:lstStyle/>
          <a:p>
            <a:endParaRPr lang="en-US" sz="1500" dirty="0">
              <a:solidFill>
                <a:srgbClr val="0000FF"/>
              </a:solidFill>
              <a:hlinkClick r:id="rId2">
                <a:extLst>
                  <a:ext uri="{A12FA001-AC4F-418D-AE19-62706E023703}">
                    <ahyp:hlinkClr xmlns:ahyp="http://schemas.microsoft.com/office/drawing/2018/hyperlinkcolor" val="tx"/>
                  </a:ext>
                </a:extLst>
              </a:hlinkClick>
            </a:endParaRPr>
          </a:p>
          <a:p>
            <a:r>
              <a:rPr lang="en-US" sz="1500" dirty="0">
                <a:solidFill>
                  <a:srgbClr val="0000FF"/>
                </a:solidFill>
                <a:hlinkClick r:id="rId2">
                  <a:extLst>
                    <a:ext uri="{A12FA001-AC4F-418D-AE19-62706E023703}">
                      <ahyp:hlinkClr xmlns:ahyp="http://schemas.microsoft.com/office/drawing/2018/hyperlinkcolor" val="tx"/>
                    </a:ext>
                  </a:extLst>
                </a:hlinkClick>
              </a:rPr>
              <a:t>Pirate Pete's Potty | Potty Training Video For Toddlers | Story Time – YouTube</a:t>
            </a:r>
            <a:endParaRPr lang="en-US" sz="1500" dirty="0"/>
          </a:p>
          <a:p>
            <a:endParaRPr lang="en-US" sz="1500" dirty="0"/>
          </a:p>
          <a:p>
            <a:r>
              <a:rPr lang="en-US" sz="1500" dirty="0">
                <a:hlinkClick r:id="rId3"/>
              </a:rPr>
              <a:t>Princess Polly's Potty | Potty Training Video For Toddlers | Story Time – YouTube</a:t>
            </a:r>
            <a:endParaRPr lang="en-US" sz="1500" dirty="0"/>
          </a:p>
          <a:p>
            <a:endParaRPr lang="en-US" sz="1500" dirty="0"/>
          </a:p>
          <a:p>
            <a:r>
              <a:rPr lang="en-GB" sz="1500" dirty="0">
                <a:hlinkClick r:id="rId4"/>
              </a:rPr>
              <a:t>Toms Toilet Triumph – YouTube</a:t>
            </a:r>
            <a:endParaRPr lang="en-GB" sz="1500" dirty="0"/>
          </a:p>
          <a:p>
            <a:endParaRPr lang="en-GB" sz="1500" dirty="0"/>
          </a:p>
          <a:p>
            <a:r>
              <a:rPr lang="en-US" sz="1500" dirty="0">
                <a:hlinkClick r:id="rId5"/>
              </a:rPr>
              <a:t>toilet training for boys in PDK Bukit </a:t>
            </a:r>
            <a:r>
              <a:rPr lang="en-US" sz="1500" dirty="0" err="1">
                <a:hlinkClick r:id="rId5"/>
              </a:rPr>
              <a:t>Baru</a:t>
            </a:r>
            <a:r>
              <a:rPr lang="en-US" sz="1500" dirty="0">
                <a:hlinkClick r:id="rId5"/>
              </a:rPr>
              <a:t> as a teaching aids – YouTube</a:t>
            </a:r>
            <a:endParaRPr lang="en-US" sz="1500" dirty="0"/>
          </a:p>
          <a:p>
            <a:endParaRPr lang="en-US" sz="1500" dirty="0"/>
          </a:p>
          <a:p>
            <a:r>
              <a:rPr lang="en-US" sz="1500" dirty="0">
                <a:hlinkClick r:id="rId6"/>
              </a:rPr>
              <a:t>Videos about wee and poo | ERIC</a:t>
            </a:r>
            <a:endParaRPr lang="en-US" sz="1500" dirty="0"/>
          </a:p>
          <a:p>
            <a:pPr marL="0" indent="0">
              <a:buNone/>
            </a:pPr>
            <a:endParaRPr lang="en-US" sz="1500" dirty="0"/>
          </a:p>
          <a:p>
            <a:r>
              <a:rPr lang="en-US" sz="1500" dirty="0">
                <a:hlinkClick r:id="rId7"/>
              </a:rPr>
              <a:t>When to start potty training | ERIC</a:t>
            </a:r>
            <a:endParaRPr lang="en-US" sz="1500" dirty="0"/>
          </a:p>
          <a:p>
            <a:endParaRPr lang="en-US" sz="1500" dirty="0"/>
          </a:p>
          <a:p>
            <a:r>
              <a:rPr lang="en-US" sz="1500" dirty="0">
                <a:hlinkClick r:id="rId8"/>
              </a:rPr>
              <a:t>Top 10 potty training tips | ERIC</a:t>
            </a:r>
            <a:endParaRPr lang="en-US" sz="1500" dirty="0"/>
          </a:p>
          <a:p>
            <a:endParaRPr lang="en-US" sz="1500" dirty="0"/>
          </a:p>
          <a:p>
            <a:r>
              <a:rPr lang="en-GB" sz="1500" dirty="0">
                <a:hlinkClick r:id="rId9"/>
              </a:rPr>
              <a:t>Pooper Highway Video | ERIC</a:t>
            </a:r>
            <a:endParaRPr lang="en-GB" sz="1500" dirty="0"/>
          </a:p>
          <a:p>
            <a:endParaRPr lang="en-US" sz="1600" dirty="0"/>
          </a:p>
          <a:p>
            <a:endParaRPr lang="en-GB" sz="1400" dirty="0"/>
          </a:p>
          <a:p>
            <a:pPr marL="0" indent="0">
              <a:buNone/>
            </a:pPr>
            <a:r>
              <a:rPr lang="en-GB" sz="1400" dirty="0"/>
              <a:t>Please ensure parents look at these before sharing with their child.</a:t>
            </a:r>
          </a:p>
        </p:txBody>
      </p:sp>
      <p:pic>
        <p:nvPicPr>
          <p:cNvPr id="4" name="Picture 3" descr="lcc_strapline_logo_white_footer.eps">
            <a:extLst>
              <a:ext uri="{FF2B5EF4-FFF2-40B4-BE49-F238E27FC236}">
                <a16:creationId xmlns:a16="http://schemas.microsoft.com/office/drawing/2014/main" id="{13B56387-2CA0-6A8D-9B80-8F1EDA8C891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spTree>
    <p:extLst>
      <p:ext uri="{BB962C8B-B14F-4D97-AF65-F5344CB8AC3E}">
        <p14:creationId xmlns:p14="http://schemas.microsoft.com/office/powerpoint/2010/main" val="45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a:bodyPr>
          <a:lstStyle/>
          <a:p>
            <a:r>
              <a:rPr lang="en-GB" sz="2800" dirty="0"/>
              <a:t>References</a:t>
            </a:r>
          </a:p>
        </p:txBody>
      </p:sp>
      <p:sp>
        <p:nvSpPr>
          <p:cNvPr id="3" name="Content Placeholder 2"/>
          <p:cNvSpPr>
            <a:spLocks noGrp="1"/>
          </p:cNvSpPr>
          <p:nvPr>
            <p:ph idx="1"/>
          </p:nvPr>
        </p:nvSpPr>
        <p:spPr>
          <a:xfrm>
            <a:off x="457200" y="908720"/>
            <a:ext cx="8229600" cy="5217443"/>
          </a:xfrm>
        </p:spPr>
        <p:txBody>
          <a:bodyPr>
            <a:normAutofit/>
          </a:bodyPr>
          <a:lstStyle/>
          <a:p>
            <a:r>
              <a:rPr lang="en-US" sz="1200" dirty="0"/>
              <a:t>Guidance for the provision of continence containment products to children and young people (2021) </a:t>
            </a:r>
            <a:r>
              <a:rPr lang="en-GB" sz="1200" dirty="0"/>
              <a:t>A consensus document </a:t>
            </a:r>
            <a:r>
              <a:rPr lang="en-GB" sz="1200" dirty="0">
                <a:hlinkClick r:id="rId2"/>
              </a:rPr>
              <a:t>https://www.bbuk.org.uk/wp-content/uploads/2021/06/Guidance-for-the-provision-of-continence-containment-products-to-children-2021.pdf</a:t>
            </a:r>
            <a:r>
              <a:rPr lang="en-GB" sz="1200" dirty="0"/>
              <a:t>  </a:t>
            </a:r>
          </a:p>
          <a:p>
            <a:r>
              <a:rPr lang="en-US" sz="1200" dirty="0" err="1"/>
              <a:t>Kaerts</a:t>
            </a:r>
            <a:r>
              <a:rPr lang="en-US" sz="1200" dirty="0"/>
              <a:t> N et al (2012) Readiness signs used to define the proper moment to start toilet training: a review of the literature. </a:t>
            </a:r>
            <a:r>
              <a:rPr lang="en-US" sz="1200" i="1" dirty="0" err="1"/>
              <a:t>Neurourology</a:t>
            </a:r>
            <a:r>
              <a:rPr lang="en-US" sz="1200" i="1" dirty="0"/>
              <a:t> and </a:t>
            </a:r>
            <a:r>
              <a:rPr lang="en-US" sz="1200" i="1" dirty="0" err="1"/>
              <a:t>Urodynamics</a:t>
            </a:r>
            <a:r>
              <a:rPr lang="en-US" sz="1200" i="1" dirty="0"/>
              <a:t> </a:t>
            </a:r>
            <a:r>
              <a:rPr lang="en-US" sz="1200" dirty="0"/>
              <a:t>31 4 437-440 </a:t>
            </a:r>
          </a:p>
          <a:p>
            <a:r>
              <a:rPr lang="en-GB" sz="1200" dirty="0"/>
              <a:t>Continence foundation of Australia (2011) Easy English guide to toilet training for girls and boys. </a:t>
            </a:r>
            <a:r>
              <a:rPr lang="en-GB" sz="1200" dirty="0">
                <a:hlinkClick r:id="rId3"/>
              </a:rPr>
              <a:t>www.continencevictoria.org.uk</a:t>
            </a:r>
            <a:endParaRPr lang="en-GB" sz="1200" dirty="0"/>
          </a:p>
          <a:p>
            <a:r>
              <a:rPr lang="en-GB" sz="1200" dirty="0"/>
              <a:t>Continence Foundation of Australia (2010) </a:t>
            </a:r>
            <a:r>
              <a:rPr lang="en-GB" sz="1200" b="1" dirty="0"/>
              <a:t>One Step at a time. A Parents guide to toilet skills for children with special needs</a:t>
            </a:r>
            <a:r>
              <a:rPr lang="en-GB" sz="1200" dirty="0"/>
              <a:t>.</a:t>
            </a:r>
          </a:p>
          <a:p>
            <a:r>
              <a:rPr lang="en-GB" sz="1200" dirty="0"/>
              <a:t>June Rodgers (2010) One step at a time: How to toilet train children with learning disabilities. </a:t>
            </a:r>
            <a:r>
              <a:rPr lang="en-GB" sz="1200" b="1" dirty="0"/>
              <a:t>Nursing times.</a:t>
            </a:r>
            <a:r>
              <a:rPr lang="en-GB" sz="1200" dirty="0"/>
              <a:t> 106:47 </a:t>
            </a:r>
            <a:r>
              <a:rPr lang="en-GB" sz="1200" dirty="0">
                <a:hlinkClick r:id="rId4"/>
              </a:rPr>
              <a:t>https://www.nursingtimes.net/roles/learning-disability-nurses/one-step-at-a-time-how-to-toilet-train-children-with-learning-disabilities-26-11-2010/</a:t>
            </a:r>
            <a:endParaRPr lang="en-GB" sz="1200" dirty="0"/>
          </a:p>
          <a:p>
            <a:r>
              <a:rPr lang="en-GB" sz="1200" dirty="0"/>
              <a:t>Victorian Continence Resource Centre (2010) </a:t>
            </a:r>
            <a:r>
              <a:rPr lang="en-GB" sz="1200" b="1" dirty="0"/>
              <a:t>Tip Sheet: Goal setting to help your child learn </a:t>
            </a:r>
            <a:r>
              <a:rPr lang="en-GB" sz="1200" dirty="0">
                <a:hlinkClick r:id="rId5"/>
              </a:rPr>
              <a:t>https://continencevictoria.org.au/one-step-at-a-time/</a:t>
            </a:r>
            <a:r>
              <a:rPr lang="en-GB" sz="1200" dirty="0"/>
              <a:t> </a:t>
            </a:r>
          </a:p>
          <a:p>
            <a:r>
              <a:rPr lang="en-GB" sz="1200" dirty="0"/>
              <a:t>Bladder and Bowel UK (2019) Ready or not? </a:t>
            </a:r>
            <a:r>
              <a:rPr lang="en-GB" sz="1200" dirty="0">
                <a:hlinkClick r:id="rId6"/>
              </a:rPr>
              <a:t>https://www.bbuk.org.uk/wp-content/uploads/2019/04/Ready-or-not-Toilet-training-children-with-additional-needs.pdf</a:t>
            </a:r>
            <a:endParaRPr lang="en-GB" sz="1200" dirty="0"/>
          </a:p>
          <a:p>
            <a:r>
              <a:rPr lang="en-GB" sz="1200" dirty="0"/>
              <a:t>Bladder and bowel UK (2017) information for professionals and carers: toilet training children with autism and developmental disabilities </a:t>
            </a:r>
            <a:r>
              <a:rPr lang="en-GB" sz="1200" dirty="0">
                <a:hlinkClick r:id="rId7"/>
              </a:rPr>
              <a:t>https://www.bbuk.org.uk/wp-content/uploads/2016/12/Information-for-professionals-and-carers-re-toilet-training.pdf</a:t>
            </a:r>
            <a:endParaRPr lang="en-GB" sz="1200" dirty="0"/>
          </a:p>
          <a:p>
            <a:r>
              <a:rPr lang="en-US" sz="1200" dirty="0"/>
              <a:t>National Institute for Health and Clinical Excellence. </a:t>
            </a:r>
            <a:r>
              <a:rPr lang="en-US" sz="1200" b="1" dirty="0"/>
              <a:t>Bedwetting in Under 19s</a:t>
            </a:r>
            <a:r>
              <a:rPr lang="en-US" sz="1200" dirty="0"/>
              <a:t>. Clinical Guideline [CG111]. </a:t>
            </a:r>
            <a:r>
              <a:rPr lang="en-US" sz="1200" dirty="0">
                <a:hlinkClick r:id="rId8"/>
              </a:rPr>
              <a:t>https://www.nice.org.uk/guidance/cg111</a:t>
            </a:r>
            <a:r>
              <a:rPr lang="en-US" sz="1200" dirty="0"/>
              <a:t> </a:t>
            </a:r>
          </a:p>
          <a:p>
            <a:endParaRPr lang="en-GB" sz="1400" dirty="0"/>
          </a:p>
        </p:txBody>
      </p:sp>
      <p:pic>
        <p:nvPicPr>
          <p:cNvPr id="4" name="Picture 3" descr="lcc_strapline_logo_white_footer.eps"/>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5445224"/>
            <a:ext cx="9144000" cy="1600084"/>
          </a:xfrm>
          <a:prstGeom prst="rect">
            <a:avLst/>
          </a:prstGeom>
        </p:spPr>
      </p:pic>
    </p:spTree>
    <p:extLst>
      <p:ext uri="{BB962C8B-B14F-4D97-AF65-F5344CB8AC3E}">
        <p14:creationId xmlns:p14="http://schemas.microsoft.com/office/powerpoint/2010/main" val="14396704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587775A6A1840AAD0878C03CAFB1B" ma:contentTypeVersion="37" ma:contentTypeDescription="Create a new document." ma:contentTypeScope="" ma:versionID="3e114c608357fe34433949c844ea06a7">
  <xsd:schema xmlns:xsd="http://www.w3.org/2001/XMLSchema" xmlns:xs="http://www.w3.org/2001/XMLSchema" xmlns:p="http://schemas.microsoft.com/office/2006/metadata/properties" xmlns:ns2="e1cebebf-8476-4be0-a019-80a51f49b7d5" xmlns:ns3="551fb0e6-296f-458e-a040-f96caddc79e3" targetNamespace="http://schemas.microsoft.com/office/2006/metadata/properties" ma:root="true" ma:fieldsID="fb0d0071c8df754117a4ee021b7c511f" ns2:_="" ns3:_="">
    <xsd:import namespace="e1cebebf-8476-4be0-a019-80a51f49b7d5"/>
    <xsd:import namespace="551fb0e6-296f-458e-a040-f96caddc79e3"/>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LengthInSecond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Teams_Channel_Section_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cebebf-8476-4be0-a019-80a51f49b7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NotebookType" ma:index="21" nillable="true" ma:displayName="Notebook Type" ma:internalName="NotebookType">
      <xsd:simpleType>
        <xsd:restriction base="dms:Text"/>
      </xsd:simpleType>
    </xsd:element>
    <xsd:element name="FolderType" ma:index="22" nillable="true" ma:displayName="Folder Type" ma:internalName="FolderType">
      <xsd:simpleType>
        <xsd:restriction base="dms:Text"/>
      </xsd:simpleType>
    </xsd:element>
    <xsd:element name="CultureName" ma:index="23" nillable="true" ma:displayName="Culture Name" ma:internalName="CultureName">
      <xsd:simpleType>
        <xsd:restriction base="dms:Text"/>
      </xsd:simpleType>
    </xsd:element>
    <xsd:element name="AppVersion" ma:index="24" nillable="true" ma:displayName="App Version" ma:internalName="AppVersion">
      <xsd:simpleType>
        <xsd:restriction base="dms:Text"/>
      </xsd:simpleType>
    </xsd:element>
    <xsd:element name="TeamsChannelId" ma:index="25" nillable="true" ma:displayName="Teams Channel Id" ma:internalName="TeamsChannelId">
      <xsd:simpleType>
        <xsd:restriction base="dms:Text"/>
      </xsd:simpleType>
    </xsd:element>
    <xsd:element name="Owner" ma:index="26"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7" nillable="true" ma:displayName="Math Settings" ma:internalName="Math_Settings">
      <xsd:simpleType>
        <xsd:restriction base="dms:Text"/>
      </xsd:simpleType>
    </xsd:element>
    <xsd:element name="DefaultSectionNames" ma:index="28" nillable="true" ma:displayName="Default Section Names" ma:internalName="DefaultSectionNames">
      <xsd:simpleType>
        <xsd:restriction base="dms:Note">
          <xsd:maxLength value="255"/>
        </xsd:restriction>
      </xsd:simpleType>
    </xsd:element>
    <xsd:element name="Templates" ma:index="29" nillable="true" ma:displayName="Templates" ma:internalName="Templates">
      <xsd:simpleType>
        <xsd:restriction base="dms:Note">
          <xsd:maxLength value="255"/>
        </xsd:restriction>
      </xsd:simpleType>
    </xsd:element>
    <xsd:element name="Leaders" ma:index="30"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31"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32"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3" nillable="true" ma:displayName="Distribution Groups" ma:internalName="Distribution_Groups">
      <xsd:simpleType>
        <xsd:restriction base="dms:Note">
          <xsd:maxLength value="255"/>
        </xsd:restriction>
      </xsd:simpleType>
    </xsd:element>
    <xsd:element name="LMS_Mappings" ma:index="34" nillable="true" ma:displayName="LMS Mappings" ma:internalName="LMS_Mappings">
      <xsd:simpleType>
        <xsd:restriction base="dms:Note">
          <xsd:maxLength value="255"/>
        </xsd:restriction>
      </xsd:simpleType>
    </xsd:element>
    <xsd:element name="Invited_Leaders" ma:index="35" nillable="true" ma:displayName="Invited Leaders" ma:internalName="Invited_Leaders">
      <xsd:simpleType>
        <xsd:restriction base="dms:Note">
          <xsd:maxLength value="255"/>
        </xsd:restriction>
      </xsd:simpleType>
    </xsd:element>
    <xsd:element name="Invited_Members" ma:index="36" nillable="true" ma:displayName="Invited Members" ma:internalName="Invited_Members">
      <xsd:simpleType>
        <xsd:restriction base="dms:Note">
          <xsd:maxLength value="255"/>
        </xsd:restriction>
      </xsd:simpleType>
    </xsd:element>
    <xsd:element name="Self_Registration_Enabled" ma:index="37" nillable="true" ma:displayName="Self Registration Enabled" ma:internalName="Self_Registration_Enabled">
      <xsd:simpleType>
        <xsd:restriction base="dms:Boolean"/>
      </xsd:simpleType>
    </xsd:element>
    <xsd:element name="Has_Leaders_Only_SectionGroup" ma:index="38" nillable="true" ma:displayName="Has Leaders Only SectionGroup" ma:internalName="Has_Leaders_Only_SectionGroup">
      <xsd:simpleType>
        <xsd:restriction base="dms:Boolean"/>
      </xsd:simpleType>
    </xsd:element>
    <xsd:element name="Is_Collaboration_Space_Locked" ma:index="39" nillable="true" ma:displayName="Is Collaboration Space Locked" ma:internalName="Is_Collaboration_Space_Locked">
      <xsd:simpleType>
        <xsd:restriction base="dms:Boolean"/>
      </xsd:simpleType>
    </xsd:element>
    <xsd:element name="IsNotebookLocked" ma:index="40" nillable="true" ma:displayName="Is Notebook Locked" ma:internalName="IsNotebookLocked">
      <xsd:simpleType>
        <xsd:restriction base="dms:Boolean"/>
      </xsd:simpleType>
    </xsd:element>
    <xsd:element name="Teams_Channel_Section_Location" ma:index="41" nillable="true" ma:displayName="Teams Channel Section Location" ma:internalName="Teams_Channel_Section_Location">
      <xsd:simpleType>
        <xsd:restriction base="dms:Text"/>
      </xsd:simpleType>
    </xsd:element>
    <xsd:element name="lcf76f155ced4ddcb4097134ff3c332f" ma:index="43"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551fb0e6-296f-458e-a040-f96caddc79e3"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44" nillable="true" ma:displayName="Taxonomy Catch All Column" ma:hidden="true" ma:list="{1e203d66-df0a-4e05-afb6-d6bdd0b3832e}" ma:internalName="TaxCatchAll" ma:showField="CatchAllData" ma:web="551fb0e6-296f-458e-a040-f96caddc79e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E2CBFEE-A127-43DA-AE81-B2D6C7D153BF}"/>
</file>

<file path=customXml/itemProps2.xml><?xml version="1.0" encoding="utf-8"?>
<ds:datastoreItem xmlns:ds="http://schemas.openxmlformats.org/officeDocument/2006/customXml" ds:itemID="{AC0E8FF0-9120-49B6-93EB-EE79A8BC9FB4}"/>
</file>

<file path=docProps/app.xml><?xml version="1.0" encoding="utf-8"?>
<Properties xmlns="http://schemas.openxmlformats.org/officeDocument/2006/extended-properties" xmlns:vt="http://schemas.openxmlformats.org/officeDocument/2006/docPropsVTypes">
  <Template/>
  <TotalTime>271</TotalTime>
  <Words>3487</Words>
  <Application>Microsoft Office PowerPoint</Application>
  <PresentationFormat>On-screen Show (4:3)</PresentationFormat>
  <Paragraphs>223</Paragraphs>
  <Slides>15</Slides>
  <Notes>4</Notes>
  <HiddenSlides>0</HiddenSlides>
  <MMClips>12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Toilet skill development</vt:lpstr>
      <vt:lpstr>Aims</vt:lpstr>
      <vt:lpstr>What is toilet skills development?</vt:lpstr>
      <vt:lpstr>PowerPoint Presentation</vt:lpstr>
      <vt:lpstr>One step at a time</vt:lpstr>
      <vt:lpstr>PowerPoint Presentation</vt:lpstr>
      <vt:lpstr>Goal setting</vt:lpstr>
      <vt:lpstr>Toilet programme</vt:lpstr>
      <vt:lpstr>Continence products</vt:lpstr>
      <vt:lpstr>PowerPoint Presentation</vt:lpstr>
      <vt:lpstr>If you have any questions, please contact the health team on 01522 843000 and ask to speak to the continence service or email BS_Healthadmin@lincolnshire.gov.uk.   Parents and carers can make a self referral to the Health Visitors or Children and Young Peoples Nurses using the above telephone number.  Education setting can make a referral using an Early Help Assessment</vt:lpstr>
      <vt:lpstr>Resources</vt:lpstr>
      <vt:lpstr>Resources.</vt:lpstr>
      <vt:lpstr>Resources for children</vt:lpstr>
      <vt:lpstr>References</vt:lpstr>
    </vt:vector>
  </TitlesOfParts>
  <Company>Lincolnshire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Toilet skill development</dc:title>
  <dc:creator>Amy Brace</dc:creator>
  <cp:lastModifiedBy>D Pilcher</cp:lastModifiedBy>
  <cp:revision>18</cp:revision>
  <dcterms:created xsi:type="dcterms:W3CDTF">2020-08-06T10:36:48Z</dcterms:created>
  <dcterms:modified xsi:type="dcterms:W3CDTF">2023-01-11T13:54:11Z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e3b5ea-4b98-4e48-b5c9-b587d8d98a9b_Enabled">
    <vt:lpwstr>true</vt:lpwstr>
  </property>
  <property fmtid="{D5CDD505-2E9C-101B-9397-08002B2CF9AE}" pid="3" name="MSIP_Label_b3e3b5ea-4b98-4e48-b5c9-b587d8d98a9b_SetDate">
    <vt:lpwstr>2023-01-11T13:54:10Z</vt:lpwstr>
  </property>
  <property fmtid="{D5CDD505-2E9C-101B-9397-08002B2CF9AE}" pid="4" name="MSIP_Label_b3e3b5ea-4b98-4e48-b5c9-b587d8d98a9b_Method">
    <vt:lpwstr>Privileged</vt:lpwstr>
  </property>
  <property fmtid="{D5CDD505-2E9C-101B-9397-08002B2CF9AE}" pid="5" name="MSIP_Label_b3e3b5ea-4b98-4e48-b5c9-b587d8d98a9b_Name">
    <vt:lpwstr>b3e3b5ea-4b98-4e48-b5c9-b587d8d98a9b</vt:lpwstr>
  </property>
  <property fmtid="{D5CDD505-2E9C-101B-9397-08002B2CF9AE}" pid="6" name="MSIP_Label_b3e3b5ea-4b98-4e48-b5c9-b587d8d98a9b_SiteId">
    <vt:lpwstr>a091745a-b7d8-4d7a-b2a6-1359053d4510</vt:lpwstr>
  </property>
  <property fmtid="{D5CDD505-2E9C-101B-9397-08002B2CF9AE}" pid="7" name="MSIP_Label_b3e3b5ea-4b98-4e48-b5c9-b587d8d98a9b_ActionId">
    <vt:lpwstr>ee2cad36-45d1-42f8-bc71-944ed3c7621b</vt:lpwstr>
  </property>
  <property fmtid="{D5CDD505-2E9C-101B-9397-08002B2CF9AE}" pid="8" name="MSIP_Label_b3e3b5ea-4b98-4e48-b5c9-b587d8d98a9b_ContentBits">
    <vt:lpwstr>3</vt:lpwstr>
  </property>
</Properties>
</file>